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9" r:id="rId4"/>
    <p:sldId id="280" r:id="rId5"/>
    <p:sldId id="258" r:id="rId6"/>
    <p:sldId id="259" r:id="rId7"/>
    <p:sldId id="260" r:id="rId8"/>
    <p:sldId id="284" r:id="rId9"/>
    <p:sldId id="261" r:id="rId10"/>
    <p:sldId id="282" r:id="rId11"/>
    <p:sldId id="285" r:id="rId12"/>
    <p:sldId id="262" r:id="rId13"/>
    <p:sldId id="263" r:id="rId14"/>
    <p:sldId id="264" r:id="rId15"/>
    <p:sldId id="265" r:id="rId16"/>
    <p:sldId id="266" r:id="rId17"/>
    <p:sldId id="281" r:id="rId18"/>
    <p:sldId id="267" r:id="rId19"/>
    <p:sldId id="268" r:id="rId20"/>
    <p:sldId id="286" r:id="rId21"/>
    <p:sldId id="269" r:id="rId22"/>
    <p:sldId id="287" r:id="rId23"/>
    <p:sldId id="270" r:id="rId24"/>
    <p:sldId id="271" r:id="rId25"/>
    <p:sldId id="272" r:id="rId26"/>
    <p:sldId id="273" r:id="rId27"/>
    <p:sldId id="274" r:id="rId28"/>
    <p:sldId id="275" r:id="rId29"/>
    <p:sldId id="276" r:id="rId30"/>
    <p:sldId id="277" r:id="rId31"/>
    <p:sldId id="283"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FF0066"/>
    <a:srgbClr val="006600"/>
    <a:srgbClr val="0000FF"/>
    <a:srgbClr val="990000"/>
    <a:srgbClr val="996633"/>
    <a:srgbClr val="669900"/>
    <a:srgbClr val="FF3399"/>
    <a:srgbClr val="FF0000"/>
    <a:srgbClr val="CC00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1/18/2024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52400"/>
            <a:ext cx="8077200" cy="6172200"/>
          </a:xfrm>
        </p:spPr>
        <p:txBody>
          <a:bodyPr>
            <a:normAutofit fontScale="90000"/>
          </a:bodyPr>
          <a:lstStyle/>
          <a:p>
            <a:r>
              <a:rPr lang="en-US" b="1" dirty="0" smtClean="0">
                <a:solidFill>
                  <a:srgbClr val="0070C0"/>
                </a:solidFill>
              </a:rPr>
              <a:t/>
            </a:r>
            <a:br>
              <a:rPr lang="en-US" b="1" dirty="0" smtClean="0">
                <a:solidFill>
                  <a:srgbClr val="0070C0"/>
                </a:solidFill>
              </a:rPr>
            </a:br>
            <a:r>
              <a:rPr lang="en-US" b="1" dirty="0" smtClean="0">
                <a:solidFill>
                  <a:srgbClr val="0070C0"/>
                </a:solidFill>
              </a:rPr>
              <a:t/>
            </a:r>
            <a:br>
              <a:rPr lang="en-US" b="1" dirty="0" smtClean="0">
                <a:solidFill>
                  <a:srgbClr val="0070C0"/>
                </a:solidFill>
              </a:rPr>
            </a:br>
            <a:r>
              <a:rPr lang="en-US" b="1" dirty="0" smtClean="0">
                <a:solidFill>
                  <a:srgbClr val="0070C0"/>
                </a:solidFill>
              </a:rPr>
              <a:t>ENVIRONMENTAL ETHICS AND THE HEROINES OF KALIDĀSA’S LITERATURE: A LESSON FOR THE CONTEMPORARY SOCIETY</a:t>
            </a:r>
            <a:r>
              <a:rPr lang="en-US" dirty="0" smtClean="0">
                <a:solidFill>
                  <a:srgbClr val="0070C0"/>
                </a:solidFill>
              </a:rPr>
              <a:t/>
            </a:r>
            <a:br>
              <a:rPr lang="en-US" dirty="0" smtClean="0">
                <a:solidFill>
                  <a:srgbClr val="0070C0"/>
                </a:solidFill>
              </a:rPr>
            </a:br>
            <a:r>
              <a:rPr lang="en-US" sz="4000" dirty="0" smtClean="0"/>
              <a:t/>
            </a:r>
            <a:br>
              <a:rPr lang="en-US" sz="4000" dirty="0" smtClean="0"/>
            </a:br>
            <a:r>
              <a:rPr lang="en-US" b="1" dirty="0" smtClean="0">
                <a:solidFill>
                  <a:srgbClr val="C00000"/>
                </a:solidFill>
              </a:rPr>
              <a:t>Dr. </a:t>
            </a:r>
            <a:r>
              <a:rPr lang="en-US" b="1" dirty="0" err="1" smtClean="0">
                <a:solidFill>
                  <a:srgbClr val="C00000"/>
                </a:solidFill>
              </a:rPr>
              <a:t>ArpitaTripathy</a:t>
            </a:r>
            <a:r>
              <a:rPr lang="en-US" b="1" dirty="0" smtClean="0">
                <a:solidFill>
                  <a:srgbClr val="C00000"/>
                </a:solidFill>
              </a:rPr>
              <a:t> </a:t>
            </a:r>
            <a:br>
              <a:rPr lang="en-US" b="1" dirty="0" smtClean="0">
                <a:solidFill>
                  <a:srgbClr val="C00000"/>
                </a:solidFill>
              </a:rPr>
            </a:br>
            <a:r>
              <a:rPr lang="en-US" dirty="0" smtClean="0"/>
              <a:t/>
            </a:r>
            <a:br>
              <a:rPr lang="en-US" dirty="0" smtClean="0"/>
            </a:br>
            <a:r>
              <a:rPr lang="en-US" sz="4800" b="1" dirty="0" smtClean="0">
                <a:solidFill>
                  <a:srgbClr val="7030A0"/>
                </a:solidFill>
              </a:rPr>
              <a:t>Dept. of Sanskrit</a:t>
            </a:r>
            <a:br>
              <a:rPr lang="en-US" sz="4800" b="1" dirty="0" smtClean="0">
                <a:solidFill>
                  <a:srgbClr val="7030A0"/>
                </a:solidFill>
              </a:rPr>
            </a:br>
            <a:r>
              <a:rPr lang="en-US" dirty="0" smtClean="0">
                <a:solidFill>
                  <a:srgbClr val="C00000"/>
                </a:solidFill>
              </a:rPr>
              <a:t>Debra Thana </a:t>
            </a:r>
            <a:r>
              <a:rPr lang="en-US" dirty="0" err="1" smtClean="0">
                <a:solidFill>
                  <a:srgbClr val="C00000"/>
                </a:solidFill>
              </a:rPr>
              <a:t>Sahid</a:t>
            </a:r>
            <a:r>
              <a:rPr lang="en-US" dirty="0" smtClean="0">
                <a:solidFill>
                  <a:srgbClr val="C00000"/>
                </a:solidFill>
              </a:rPr>
              <a:t> </a:t>
            </a:r>
            <a:r>
              <a:rPr lang="en-US" dirty="0" err="1" smtClean="0">
                <a:solidFill>
                  <a:srgbClr val="C00000"/>
                </a:solidFill>
              </a:rPr>
              <a:t>Kshudiram</a:t>
            </a:r>
            <a:r>
              <a:rPr lang="en-US" dirty="0" smtClean="0">
                <a:solidFill>
                  <a:srgbClr val="C00000"/>
                </a:solidFill>
              </a:rPr>
              <a:t> </a:t>
            </a:r>
            <a:r>
              <a:rPr lang="en-US" dirty="0" err="1" smtClean="0">
                <a:solidFill>
                  <a:srgbClr val="C00000"/>
                </a:solidFill>
              </a:rPr>
              <a:t>Smriti</a:t>
            </a:r>
            <a:r>
              <a:rPr lang="en-US" dirty="0" smtClean="0">
                <a:solidFill>
                  <a:srgbClr val="C00000"/>
                </a:solidFill>
              </a:rPr>
              <a:t> </a:t>
            </a:r>
            <a:r>
              <a:rPr lang="en-US" dirty="0" err="1" smtClean="0">
                <a:solidFill>
                  <a:srgbClr val="C00000"/>
                </a:solidFill>
              </a:rPr>
              <a:t>Mahavidyalaya</a:t>
            </a:r>
            <a:r>
              <a:rPr lang="en-US" dirty="0" smtClean="0">
                <a:solidFill>
                  <a:srgbClr val="C00000"/>
                </a:solidFill>
              </a:rPr>
              <a:t/>
            </a:r>
            <a:br>
              <a:rPr lang="en-US" dirty="0" smtClean="0">
                <a:solidFill>
                  <a:srgbClr val="C00000"/>
                </a:solidFill>
              </a:rPr>
            </a:b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pic for ppt\parvati-meditating21.jpg"/>
          <p:cNvPicPr>
            <a:picLocks noChangeAspect="1" noChangeArrowheads="1"/>
          </p:cNvPicPr>
          <p:nvPr/>
        </p:nvPicPr>
        <p:blipFill>
          <a:blip r:embed="rId2"/>
          <a:srcRect/>
          <a:stretch>
            <a:fillRect/>
          </a:stretch>
        </p:blipFill>
        <p:spPr bwMode="auto">
          <a:xfrm>
            <a:off x="533400" y="381000"/>
            <a:ext cx="8229600" cy="57150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685800"/>
            <a:ext cx="8534400" cy="3539430"/>
          </a:xfrm>
          <a:prstGeom prst="rect">
            <a:avLst/>
          </a:prstGeom>
        </p:spPr>
        <p:txBody>
          <a:bodyPr wrap="square">
            <a:spAutoFit/>
          </a:bodyPr>
          <a:lstStyle/>
          <a:p>
            <a:r>
              <a:rPr lang="en-US" sz="2800" dirty="0" smtClean="0"/>
              <a:t>The picture is the same in the </a:t>
            </a:r>
            <a:r>
              <a:rPr lang="en-US" sz="2800" i="1" dirty="0" err="1" smtClean="0"/>
              <a:t>Kumārasambhavam</a:t>
            </a:r>
            <a:r>
              <a:rPr lang="en-US" sz="2800" dirty="0" smtClean="0"/>
              <a:t>. </a:t>
            </a:r>
            <a:r>
              <a:rPr lang="en-US" sz="2800" dirty="0" err="1" smtClean="0"/>
              <a:t>Pārvatī</a:t>
            </a:r>
            <a:r>
              <a:rPr lang="en-US" sz="2800" dirty="0" smtClean="0"/>
              <a:t> never slacked in her care and she personally reared up the saplings with water. In the </a:t>
            </a:r>
            <a:r>
              <a:rPr lang="en-US" sz="2800" i="1" dirty="0" err="1" smtClean="0"/>
              <a:t>Kumārasambhabam</a:t>
            </a:r>
            <a:r>
              <a:rPr lang="en-US" sz="2800" i="1" dirty="0" smtClean="0"/>
              <a:t> </a:t>
            </a:r>
            <a:r>
              <a:rPr lang="en-US" sz="2800" dirty="0" smtClean="0"/>
              <a:t>it is said that</a:t>
            </a:r>
            <a:r>
              <a:rPr lang="en-US" sz="2800" dirty="0" smtClean="0"/>
              <a:t>,</a:t>
            </a:r>
          </a:p>
          <a:p>
            <a:endParaRPr lang="en-US" sz="2800" dirty="0" smtClean="0">
              <a:solidFill>
                <a:srgbClr val="FF0000"/>
              </a:solidFill>
            </a:endParaRPr>
          </a:p>
          <a:p>
            <a:endParaRPr lang="en-US" sz="2800" dirty="0" smtClean="0">
              <a:solidFill>
                <a:srgbClr val="FF0000"/>
              </a:solidFill>
            </a:endParaRPr>
          </a:p>
          <a:p>
            <a:r>
              <a:rPr lang="en-US" sz="2800" dirty="0" smtClean="0">
                <a:solidFill>
                  <a:srgbClr val="FF0000"/>
                </a:solidFill>
              </a:rPr>
              <a:t>“</a:t>
            </a:r>
            <a:r>
              <a:rPr lang="en-US" sz="2800" i="1" dirty="0" err="1" smtClean="0">
                <a:solidFill>
                  <a:srgbClr val="FF0000"/>
                </a:solidFill>
              </a:rPr>
              <a:t>atandritāsāswayamebabṛkṣakānghaṭastanaprasrabaṇairbyabardhayat</a:t>
            </a:r>
            <a:r>
              <a:rPr lang="en-US" sz="2800" dirty="0" smtClean="0">
                <a:solidFill>
                  <a:srgbClr val="FF0000"/>
                </a:solidFill>
              </a:rPr>
              <a: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457200"/>
            <a:ext cx="8382000" cy="5262979"/>
          </a:xfrm>
          <a:prstGeom prst="rect">
            <a:avLst/>
          </a:prstGeom>
        </p:spPr>
        <p:txBody>
          <a:bodyPr wrap="square">
            <a:spAutoFit/>
          </a:bodyPr>
          <a:lstStyle/>
          <a:p>
            <a:pPr>
              <a:buFont typeface="Arial" pitchFamily="34" charset="0"/>
              <a:buChar char="•"/>
            </a:pPr>
            <a:r>
              <a:rPr lang="en-US" sz="2800" dirty="0" smtClean="0"/>
              <a:t> </a:t>
            </a:r>
            <a:r>
              <a:rPr lang="en-US" sz="2800" dirty="0" smtClean="0">
                <a:solidFill>
                  <a:srgbClr val="FF0066"/>
                </a:solidFill>
              </a:rPr>
              <a:t>She </a:t>
            </a:r>
            <a:r>
              <a:rPr lang="en-US" sz="2800" dirty="0" smtClean="0">
                <a:solidFill>
                  <a:srgbClr val="FF0066"/>
                </a:solidFill>
              </a:rPr>
              <a:t>had motherly affection for those saplings which </a:t>
            </a:r>
            <a:r>
              <a:rPr lang="en-US" sz="2800" dirty="0" err="1" smtClean="0">
                <a:solidFill>
                  <a:srgbClr val="FF0066"/>
                </a:solidFill>
              </a:rPr>
              <a:t>Kārtikeya</a:t>
            </a:r>
            <a:r>
              <a:rPr lang="en-US" sz="2800" dirty="0" smtClean="0">
                <a:solidFill>
                  <a:srgbClr val="FF0066"/>
                </a:solidFill>
              </a:rPr>
              <a:t> would not be able to set aside. </a:t>
            </a:r>
            <a:r>
              <a:rPr lang="en-US" sz="2800" dirty="0" err="1" smtClean="0">
                <a:solidFill>
                  <a:srgbClr val="FF0066"/>
                </a:solidFill>
              </a:rPr>
              <a:t>Pārvatī</a:t>
            </a:r>
            <a:r>
              <a:rPr lang="en-US" sz="2800" dirty="0" smtClean="0">
                <a:solidFill>
                  <a:srgbClr val="FF0066"/>
                </a:solidFill>
              </a:rPr>
              <a:t>, </a:t>
            </a:r>
            <a:r>
              <a:rPr lang="en-US" sz="2800" dirty="0" err="1" smtClean="0">
                <a:solidFill>
                  <a:srgbClr val="FF0066"/>
                </a:solidFill>
              </a:rPr>
              <a:t>Śakuntalā</a:t>
            </a:r>
            <a:r>
              <a:rPr lang="en-US" sz="2800" dirty="0" smtClean="0">
                <a:solidFill>
                  <a:srgbClr val="FF0066"/>
                </a:solidFill>
              </a:rPr>
              <a:t> and other heroines of </a:t>
            </a:r>
            <a:r>
              <a:rPr lang="en-US" sz="2800" dirty="0" err="1" smtClean="0">
                <a:solidFill>
                  <a:srgbClr val="FF0066"/>
                </a:solidFill>
              </a:rPr>
              <a:t>Kālidasa</a:t>
            </a:r>
            <a:r>
              <a:rPr lang="en-US" sz="2800" dirty="0" smtClean="0">
                <a:solidFill>
                  <a:srgbClr val="FF0066"/>
                </a:solidFill>
              </a:rPr>
              <a:t> always felt motherly or sisterly affection towards the trees, saplings, creepers and animals. </a:t>
            </a:r>
          </a:p>
          <a:p>
            <a:endParaRPr lang="en-US" sz="2800" dirty="0" smtClean="0">
              <a:solidFill>
                <a:srgbClr val="FF0066"/>
              </a:solidFill>
            </a:endParaRPr>
          </a:p>
          <a:p>
            <a:r>
              <a:rPr lang="en-US" sz="2800" dirty="0" smtClean="0">
                <a:solidFill>
                  <a:srgbClr val="FF0066"/>
                </a:solidFill>
              </a:rPr>
              <a:t> </a:t>
            </a:r>
            <a:endParaRPr lang="en-US" sz="2800" dirty="0" smtClean="0">
              <a:solidFill>
                <a:srgbClr val="FF0066"/>
              </a:solidFill>
            </a:endParaRPr>
          </a:p>
          <a:p>
            <a:r>
              <a:rPr lang="en-US" sz="2800" dirty="0" smtClean="0"/>
              <a:t>Not </a:t>
            </a:r>
            <a:r>
              <a:rPr lang="en-US" sz="2800" dirty="0" smtClean="0"/>
              <a:t>only they look after to the young trees they had the same feelings for the matured trees also. </a:t>
            </a:r>
            <a:r>
              <a:rPr lang="en-US" sz="2800" dirty="0" err="1" smtClean="0"/>
              <a:t>Śakuntalā</a:t>
            </a:r>
            <a:r>
              <a:rPr lang="en-US" sz="2800" dirty="0" smtClean="0"/>
              <a:t> named a creeper who was like her own beloved sister as ‘</a:t>
            </a:r>
            <a:r>
              <a:rPr lang="en-US" sz="2800" i="1" dirty="0" err="1" smtClean="0"/>
              <a:t>Vanajyotsnā</a:t>
            </a:r>
            <a:r>
              <a:rPr lang="en-US" sz="2800" i="1" dirty="0" smtClean="0"/>
              <a:t>’</a:t>
            </a:r>
            <a:r>
              <a:rPr lang="en-US" sz="2800" dirty="0" smtClean="0"/>
              <a:t>. </a:t>
            </a:r>
          </a:p>
          <a:p>
            <a:pPr>
              <a:buFont typeface="Arial" pitchFamily="34" charset="0"/>
              <a:buChar char="•"/>
            </a:pPr>
            <a:endParaRPr lang="en-US" sz="2800" dirty="0">
              <a:solidFill>
                <a:srgbClr val="FF0066"/>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228600"/>
            <a:ext cx="8382000" cy="5262979"/>
          </a:xfrm>
          <a:prstGeom prst="rect">
            <a:avLst/>
          </a:prstGeom>
        </p:spPr>
        <p:txBody>
          <a:bodyPr wrap="square">
            <a:spAutoFit/>
          </a:bodyPr>
          <a:lstStyle/>
          <a:p>
            <a:pPr>
              <a:buFont typeface="Arial" pitchFamily="34" charset="0"/>
              <a:buChar char="•"/>
            </a:pPr>
            <a:r>
              <a:rPr lang="en-US" sz="2800" dirty="0" smtClean="0">
                <a:solidFill>
                  <a:srgbClr val="0000FF"/>
                </a:solidFill>
              </a:rPr>
              <a:t>She used to always said if she forget this jasmine creeper who is a self-selecting bride of a mango tree she will forget her own self. In the garden there was a tree whose leaves set in motion by the winds. But </a:t>
            </a:r>
            <a:r>
              <a:rPr lang="en-US" sz="2800" dirty="0" err="1" smtClean="0">
                <a:solidFill>
                  <a:srgbClr val="0000FF"/>
                </a:solidFill>
              </a:rPr>
              <a:t>Śakuntalā</a:t>
            </a:r>
            <a:r>
              <a:rPr lang="en-US" sz="2800" dirty="0" smtClean="0">
                <a:solidFill>
                  <a:srgbClr val="0000FF"/>
                </a:solidFill>
              </a:rPr>
              <a:t> said the tree beckoned her nearer with his fingers.</a:t>
            </a:r>
          </a:p>
          <a:p>
            <a:endParaRPr lang="en-US" sz="2800" dirty="0" smtClean="0">
              <a:solidFill>
                <a:srgbClr val="0000FF"/>
              </a:solidFill>
            </a:endParaRPr>
          </a:p>
          <a:p>
            <a:pPr>
              <a:buFont typeface="Arial" pitchFamily="34" charset="0"/>
              <a:buChar char="•"/>
            </a:pPr>
            <a:r>
              <a:rPr lang="en-US" sz="2800" dirty="0" smtClean="0">
                <a:solidFill>
                  <a:srgbClr val="669900"/>
                </a:solidFill>
              </a:rPr>
              <a:t>Kale presumes that the matching of a tree with some creeper and even celebration of their wedding is a favorite theme with the Sanskrit poets.  It should be observed that through this celebration or mock marriage </a:t>
            </a:r>
            <a:r>
              <a:rPr lang="en-US" sz="2800" dirty="0" err="1" smtClean="0">
                <a:solidFill>
                  <a:srgbClr val="669900"/>
                </a:solidFill>
              </a:rPr>
              <a:t>Śakuntalā</a:t>
            </a:r>
            <a:r>
              <a:rPr lang="en-US" sz="2800" dirty="0" smtClean="0">
                <a:solidFill>
                  <a:srgbClr val="669900"/>
                </a:solidFill>
              </a:rPr>
              <a:t> and other heroines of </a:t>
            </a:r>
            <a:r>
              <a:rPr lang="en-US" sz="2800" dirty="0" err="1" smtClean="0">
                <a:solidFill>
                  <a:srgbClr val="669900"/>
                </a:solidFill>
              </a:rPr>
              <a:t>Kālidāsa’s</a:t>
            </a:r>
            <a:r>
              <a:rPr lang="en-US" sz="2800" dirty="0" smtClean="0">
                <a:solidFill>
                  <a:srgbClr val="669900"/>
                </a:solidFill>
              </a:rPr>
              <a:t> literature treated these plants, trees, creepers as human beings.</a:t>
            </a:r>
            <a:endParaRPr lang="en-US" sz="2800" dirty="0">
              <a:solidFill>
                <a:srgbClr val="6699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609600"/>
            <a:ext cx="8458200" cy="5693866"/>
          </a:xfrm>
          <a:prstGeom prst="rect">
            <a:avLst/>
          </a:prstGeom>
        </p:spPr>
        <p:txBody>
          <a:bodyPr wrap="square">
            <a:spAutoFit/>
          </a:bodyPr>
          <a:lstStyle/>
          <a:p>
            <a:pPr>
              <a:buFont typeface="Arial" pitchFamily="34" charset="0"/>
              <a:buChar char="•"/>
            </a:pPr>
            <a:r>
              <a:rPr lang="en-US" sz="2800" dirty="0" smtClean="0">
                <a:solidFill>
                  <a:srgbClr val="0000FF"/>
                </a:solidFill>
              </a:rPr>
              <a:t>They were aware about the right timings of blossom. If the trees do not bloom at proper time they became worried and took special care like ‘</a:t>
            </a:r>
            <a:r>
              <a:rPr lang="en-US" sz="2800" i="1" dirty="0" err="1" smtClean="0">
                <a:solidFill>
                  <a:srgbClr val="FF0000"/>
                </a:solidFill>
              </a:rPr>
              <a:t>Dohadakārya</a:t>
            </a:r>
            <a:r>
              <a:rPr lang="en-US" sz="2800" i="1" dirty="0" smtClean="0">
                <a:solidFill>
                  <a:srgbClr val="0000FF"/>
                </a:solidFill>
              </a:rPr>
              <a:t>’</a:t>
            </a:r>
            <a:r>
              <a:rPr lang="en-US" sz="2800" dirty="0" smtClean="0">
                <a:solidFill>
                  <a:srgbClr val="0000FF"/>
                </a:solidFill>
              </a:rPr>
              <a:t> (fulfill the desires during pregnancy). </a:t>
            </a:r>
          </a:p>
          <a:p>
            <a:pPr>
              <a:buFont typeface="Arial" pitchFamily="34" charset="0"/>
              <a:buChar char="•"/>
            </a:pPr>
            <a:endParaRPr lang="en-US" sz="2800" dirty="0" smtClean="0">
              <a:solidFill>
                <a:srgbClr val="0000FF"/>
              </a:solidFill>
            </a:endParaRPr>
          </a:p>
          <a:p>
            <a:pPr>
              <a:buFont typeface="Arial" pitchFamily="34" charset="0"/>
              <a:buChar char="•"/>
            </a:pPr>
            <a:r>
              <a:rPr lang="en-US" sz="2800" dirty="0" smtClean="0">
                <a:solidFill>
                  <a:srgbClr val="0000FF"/>
                </a:solidFill>
              </a:rPr>
              <a:t>In the third act of </a:t>
            </a:r>
            <a:r>
              <a:rPr lang="en-US" sz="2800" i="1" dirty="0" err="1" smtClean="0">
                <a:solidFill>
                  <a:srgbClr val="0000FF"/>
                </a:solidFill>
              </a:rPr>
              <a:t>Mālavikāgnimitram</a:t>
            </a:r>
            <a:r>
              <a:rPr lang="en-US" sz="2800" i="1" dirty="0" smtClean="0">
                <a:solidFill>
                  <a:srgbClr val="0000FF"/>
                </a:solidFill>
              </a:rPr>
              <a:t>, </a:t>
            </a:r>
            <a:r>
              <a:rPr lang="en-US" sz="2800" dirty="0" err="1" smtClean="0">
                <a:solidFill>
                  <a:srgbClr val="0000FF"/>
                </a:solidFill>
              </a:rPr>
              <a:t>Mālavikā</a:t>
            </a:r>
            <a:r>
              <a:rPr lang="en-US" sz="2800" dirty="0" smtClean="0">
                <a:solidFill>
                  <a:srgbClr val="0000FF"/>
                </a:solidFill>
              </a:rPr>
              <a:t> went to the garden to strike the </a:t>
            </a:r>
            <a:r>
              <a:rPr lang="en-US" sz="2800" dirty="0" err="1" smtClean="0">
                <a:solidFill>
                  <a:srgbClr val="0000FF"/>
                </a:solidFill>
              </a:rPr>
              <a:t>Aśoka</a:t>
            </a:r>
            <a:r>
              <a:rPr lang="en-US" sz="2800" dirty="0" smtClean="0">
                <a:solidFill>
                  <a:srgbClr val="0000FF"/>
                </a:solidFill>
              </a:rPr>
              <a:t> tree which was eagerly waiting for the kick of a fair lady to blossom fully. It is one of the essential rituals of ‘</a:t>
            </a:r>
            <a:r>
              <a:rPr lang="en-US" sz="2800" i="1" dirty="0" err="1" smtClean="0">
                <a:solidFill>
                  <a:srgbClr val="0000FF"/>
                </a:solidFill>
              </a:rPr>
              <a:t>Dohadakārya</a:t>
            </a:r>
            <a:r>
              <a:rPr lang="en-US" sz="2800" dirty="0" smtClean="0">
                <a:solidFill>
                  <a:srgbClr val="0000FF"/>
                </a:solidFill>
              </a:rPr>
              <a:t>’. About </a:t>
            </a:r>
            <a:r>
              <a:rPr lang="en-US" sz="2800" i="1" dirty="0" err="1" smtClean="0">
                <a:solidFill>
                  <a:srgbClr val="0000FF"/>
                </a:solidFill>
              </a:rPr>
              <a:t>Dohadakārya</a:t>
            </a:r>
            <a:r>
              <a:rPr lang="en-US" sz="2800" dirty="0" smtClean="0">
                <a:solidFill>
                  <a:srgbClr val="0000FF"/>
                </a:solidFill>
              </a:rPr>
              <a:t>, M.R. Kale says</a:t>
            </a:r>
            <a:r>
              <a:rPr lang="en-US" sz="2800" b="1" baseline="30000" dirty="0" smtClean="0">
                <a:solidFill>
                  <a:srgbClr val="0000FF"/>
                </a:solidFill>
              </a:rPr>
              <a:t>2</a:t>
            </a:r>
            <a:r>
              <a:rPr lang="en-US" sz="2800" dirty="0" smtClean="0">
                <a:solidFill>
                  <a:srgbClr val="0000FF"/>
                </a:solidFill>
              </a:rPr>
              <a:t> </a:t>
            </a:r>
            <a:r>
              <a:rPr lang="en-US" sz="2800" dirty="0" smtClean="0">
                <a:solidFill>
                  <a:srgbClr val="FF0000"/>
                </a:solidFill>
              </a:rPr>
              <a:t>“….a craving for something felt by plants(according to poetic ideas). It is described  kind of preparation or recipe which enables plants to put forth flowers or fruits even out of their season.”</a:t>
            </a:r>
            <a:endParaRPr lang="en-US" sz="2800" dirty="0">
              <a:solidFill>
                <a:srgbClr val="FF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304800" y="381000"/>
            <a:ext cx="8458200"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 typeface="Arial" pitchFamily="34" charset="0"/>
              <a:buChar char="•"/>
              <a:tabLst/>
            </a:pPr>
            <a:r>
              <a:rPr kumimoji="0" lang="en-US" sz="2800" b="0" i="0" u="none" strike="noStrike" cap="none" normalizeH="0" baseline="0" dirty="0" smtClean="0">
                <a:ln>
                  <a:noFill/>
                </a:ln>
                <a:solidFill>
                  <a:schemeClr val="tx1"/>
                </a:solidFill>
                <a:effectLst/>
                <a:ea typeface="Calibri" pitchFamily="34" charset="0"/>
                <a:cs typeface="Times New Roman" pitchFamily="18" charset="0"/>
              </a:rPr>
              <a:t>It should be noted, </a:t>
            </a:r>
            <a:r>
              <a:rPr kumimoji="0" lang="en-US" sz="2800" b="0" i="0" u="none" strike="noStrike" cap="none" normalizeH="0" baseline="0" dirty="0" err="1" smtClean="0">
                <a:ln>
                  <a:noFill/>
                </a:ln>
                <a:solidFill>
                  <a:schemeClr val="tx1"/>
                </a:solidFill>
                <a:effectLst/>
                <a:ea typeface="Calibri" pitchFamily="34" charset="0"/>
                <a:cs typeface="Times New Roman" pitchFamily="18" charset="0"/>
              </a:rPr>
              <a:t>Jagadish</a:t>
            </a:r>
            <a:r>
              <a:rPr kumimoji="0" lang="en-US" sz="2800" b="0" i="0" u="none" strike="noStrike" cap="none" normalizeH="0" baseline="0" dirty="0" smtClean="0">
                <a:ln>
                  <a:noFill/>
                </a:ln>
                <a:solidFill>
                  <a:schemeClr val="tx1"/>
                </a:solidFill>
                <a:effectLst/>
                <a:ea typeface="Calibri" pitchFamily="34" charset="0"/>
                <a:cs typeface="Times New Roman" pitchFamily="18" charset="0"/>
              </a:rPr>
              <a:t> C. Bose proved that plants have life and they also suffer, sleep and get excited. If so, then the special care and touch for a tree are justified. In the ancient times it was believed that a flowerless </a:t>
            </a:r>
            <a:r>
              <a:rPr kumimoji="0" lang="en-US" sz="2800" b="0" i="0" u="none" strike="noStrike" cap="none" normalizeH="0" baseline="0" dirty="0" err="1" smtClean="0">
                <a:ln>
                  <a:noFill/>
                </a:ln>
                <a:solidFill>
                  <a:schemeClr val="tx1"/>
                </a:solidFill>
                <a:effectLst/>
                <a:ea typeface="Calibri" pitchFamily="34" charset="0"/>
                <a:cs typeface="Times New Roman" pitchFamily="18" charset="0"/>
              </a:rPr>
              <a:t>Aśoka</a:t>
            </a:r>
            <a:r>
              <a:rPr kumimoji="0" lang="en-US" sz="2800" b="0" i="0" u="none" strike="noStrike" cap="none" normalizeH="0" baseline="0" dirty="0" smtClean="0">
                <a:ln>
                  <a:noFill/>
                </a:ln>
                <a:solidFill>
                  <a:schemeClr val="tx1"/>
                </a:solidFill>
                <a:effectLst/>
                <a:ea typeface="Calibri" pitchFamily="34" charset="0"/>
                <a:cs typeface="Times New Roman" pitchFamily="18" charset="0"/>
              </a:rPr>
              <a:t> tree blossoms in the kick of a beautiful lady. It is said:</a:t>
            </a:r>
          </a:p>
          <a:p>
            <a:pPr marL="0" marR="0" lvl="0" indent="0" algn="just" defTabSz="914400" rtl="0" eaLnBrk="1" fontAlgn="base" latinLnBrk="0" hangingPunct="1">
              <a:lnSpc>
                <a:spcPct val="100000"/>
              </a:lnSpc>
              <a:spcBef>
                <a:spcPct val="0"/>
              </a:spcBef>
              <a:spcAft>
                <a:spcPct val="0"/>
              </a:spcAft>
              <a:buClrTx/>
              <a:buSzTx/>
              <a:buFontTx/>
              <a:buNone/>
              <a:tabLst/>
            </a:pPr>
            <a:endParaRPr lang="en-US" sz="2800" dirty="0" smtClean="0">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1"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strīṇāṃsparśātpriyangurbikasatibakulaḥśīdhugaṇḍūṣasekāt</a:t>
            </a:r>
            <a:r>
              <a:rPr kumimoji="0" lang="en-US" sz="2800" b="0" i="1"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2800" b="0" i="1"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pādāghātādaśokastilakakurabakoubīkṣaṇālinganābhyām</a:t>
            </a:r>
            <a:r>
              <a:rPr kumimoji="0" lang="en-US" sz="28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en-US" sz="2800" b="1" i="1"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3</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381000" y="380999"/>
            <a:ext cx="8382000" cy="5262979"/>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 typeface="Arial" pitchFamily="34" charset="0"/>
              <a:buChar char="•"/>
              <a:tabLst/>
            </a:pPr>
            <a:endParaRPr kumimoji="0" lang="en-US" sz="2800" b="0" i="0" u="none" strike="noStrike" cap="none" normalizeH="0" baseline="0" dirty="0" smtClean="0">
              <a:ln>
                <a:noFill/>
              </a:ln>
              <a:solidFill>
                <a:schemeClr val="accent1">
                  <a:lumMod val="75000"/>
                </a:schemeClr>
              </a:solidFill>
              <a:effectLst/>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 typeface="Arial" pitchFamily="34" charset="0"/>
              <a:buChar char="•"/>
              <a:tabLst/>
            </a:pPr>
            <a:r>
              <a:rPr kumimoji="0" lang="en-US" sz="2800" b="0" i="0" u="none" strike="noStrike" cap="none" normalizeH="0" baseline="0" dirty="0" smtClean="0">
                <a:ln>
                  <a:noFill/>
                </a:ln>
                <a:solidFill>
                  <a:schemeClr val="accent1">
                    <a:lumMod val="75000"/>
                  </a:schemeClr>
                </a:solidFill>
                <a:effectLst/>
                <a:ea typeface="Calibri" pitchFamily="34" charset="0"/>
                <a:cs typeface="Times New Roman" pitchFamily="18" charset="0"/>
              </a:rPr>
              <a:t>The animal kingdom is an integral and most important part of eco-system. </a:t>
            </a:r>
            <a:r>
              <a:rPr kumimoji="0" lang="en-US" sz="2800" b="0" i="0" u="none" strike="noStrike" cap="none" normalizeH="0" baseline="0" dirty="0" err="1" smtClean="0">
                <a:ln>
                  <a:noFill/>
                </a:ln>
                <a:solidFill>
                  <a:schemeClr val="accent1">
                    <a:lumMod val="75000"/>
                  </a:schemeClr>
                </a:solidFill>
                <a:effectLst/>
                <a:ea typeface="Calibri" pitchFamily="34" charset="0"/>
                <a:cs typeface="Times New Roman" pitchFamily="18" charset="0"/>
              </a:rPr>
              <a:t>Kālidāsa</a:t>
            </a:r>
            <a:r>
              <a:rPr kumimoji="0" lang="en-US" sz="2800" b="0" i="0" u="none" strike="noStrike" cap="none" normalizeH="0" baseline="0" dirty="0" smtClean="0">
                <a:ln>
                  <a:noFill/>
                </a:ln>
                <a:solidFill>
                  <a:schemeClr val="accent1">
                    <a:lumMod val="75000"/>
                  </a:schemeClr>
                </a:solidFill>
                <a:effectLst/>
                <a:ea typeface="Calibri" pitchFamily="34" charset="0"/>
                <a:cs typeface="Times New Roman" pitchFamily="18" charset="0"/>
              </a:rPr>
              <a:t> has provided numbers of moral lessons through the behavior of the heroines of his literature towards the animals.</a:t>
            </a:r>
          </a:p>
          <a:p>
            <a:pPr marL="0" marR="0" lvl="0" indent="0" algn="just" defTabSz="914400" rtl="0" eaLnBrk="1" fontAlgn="base" latinLnBrk="0" hangingPunct="1">
              <a:lnSpc>
                <a:spcPct val="100000"/>
              </a:lnSpc>
              <a:spcBef>
                <a:spcPct val="0"/>
              </a:spcBef>
              <a:spcAft>
                <a:spcPct val="0"/>
              </a:spcAft>
              <a:buClrTx/>
              <a:buSzTx/>
              <a:buFont typeface="Arial" pitchFamily="34" charset="0"/>
              <a:buChar char="•"/>
              <a:tabLst/>
            </a:pPr>
            <a:endParaRPr lang="en-US" sz="2800" dirty="0" smtClean="0">
              <a:solidFill>
                <a:schemeClr val="accent1">
                  <a:lumMod val="75000"/>
                </a:schemeClr>
              </a:solidFill>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 typeface="Arial" pitchFamily="34" charset="0"/>
              <a:buChar char="•"/>
              <a:tabLst/>
            </a:pPr>
            <a:r>
              <a:rPr kumimoji="0" lang="en-US" sz="2800" b="0" i="0" u="none" strike="noStrike" cap="none" normalizeH="0" baseline="0" dirty="0" smtClean="0">
                <a:ln>
                  <a:noFill/>
                </a:ln>
                <a:solidFill>
                  <a:schemeClr val="accent1">
                    <a:lumMod val="75000"/>
                  </a:schemeClr>
                </a:solidFill>
                <a:effectLst/>
                <a:ea typeface="Calibri" pitchFamily="34" charset="0"/>
                <a:cs typeface="Times New Roman" pitchFamily="18" charset="0"/>
              </a:rPr>
              <a:t> </a:t>
            </a:r>
            <a:r>
              <a:rPr kumimoji="0" lang="en-US" sz="2800" b="0" i="0" u="none" strike="noStrike" cap="none" normalizeH="0" baseline="0" dirty="0" err="1" smtClean="0">
                <a:ln>
                  <a:noFill/>
                </a:ln>
                <a:solidFill>
                  <a:schemeClr val="accent1">
                    <a:lumMod val="75000"/>
                  </a:schemeClr>
                </a:solidFill>
                <a:effectLst/>
                <a:ea typeface="Calibri" pitchFamily="34" charset="0"/>
                <a:cs typeface="Times New Roman" pitchFamily="18" charset="0"/>
              </a:rPr>
              <a:t>Śakuntalā</a:t>
            </a:r>
            <a:r>
              <a:rPr kumimoji="0" lang="en-US" sz="2800" b="0" i="0" u="none" strike="noStrike" cap="none" normalizeH="0" baseline="0" dirty="0" smtClean="0">
                <a:ln>
                  <a:noFill/>
                </a:ln>
                <a:solidFill>
                  <a:schemeClr val="accent1">
                    <a:lumMod val="75000"/>
                  </a:schemeClr>
                </a:solidFill>
                <a:effectLst/>
                <a:ea typeface="Calibri" pitchFamily="34" charset="0"/>
                <a:cs typeface="Times New Roman" pitchFamily="18" charset="0"/>
              </a:rPr>
              <a:t> reared a baby deer with handful rice after the death of his mother. When the deer became wounded with the sharp points of </a:t>
            </a:r>
            <a:r>
              <a:rPr kumimoji="0" lang="en-US" sz="2800" b="0" i="0" u="none" strike="noStrike" cap="none" normalizeH="0" baseline="0" dirty="0" err="1" smtClean="0">
                <a:ln>
                  <a:noFill/>
                </a:ln>
                <a:solidFill>
                  <a:schemeClr val="accent1">
                    <a:lumMod val="75000"/>
                  </a:schemeClr>
                </a:solidFill>
                <a:effectLst/>
                <a:ea typeface="Calibri" pitchFamily="34" charset="0"/>
                <a:cs typeface="Times New Roman" pitchFamily="18" charset="0"/>
              </a:rPr>
              <a:t>kuśa</a:t>
            </a:r>
            <a:r>
              <a:rPr kumimoji="0" lang="en-US" sz="2800" b="0" i="0" u="none" strike="noStrike" cap="none" normalizeH="0" baseline="0" dirty="0" smtClean="0">
                <a:ln>
                  <a:noFill/>
                </a:ln>
                <a:solidFill>
                  <a:schemeClr val="accent1">
                    <a:lumMod val="75000"/>
                  </a:schemeClr>
                </a:solidFill>
                <a:effectLst/>
                <a:ea typeface="Calibri" pitchFamily="34" charset="0"/>
                <a:cs typeface="Times New Roman" pitchFamily="18" charset="0"/>
              </a:rPr>
              <a:t> grass </a:t>
            </a:r>
            <a:r>
              <a:rPr kumimoji="0" lang="en-US" sz="2800" b="0" i="0" u="none" strike="noStrike" cap="none" normalizeH="0" baseline="0" dirty="0" err="1" smtClean="0">
                <a:ln>
                  <a:noFill/>
                </a:ln>
                <a:solidFill>
                  <a:schemeClr val="accent1">
                    <a:lumMod val="75000"/>
                  </a:schemeClr>
                </a:solidFill>
                <a:effectLst/>
                <a:ea typeface="Calibri" pitchFamily="34" charset="0"/>
                <a:cs typeface="Times New Roman" pitchFamily="18" charset="0"/>
              </a:rPr>
              <a:t>Śakuntalā</a:t>
            </a:r>
            <a:r>
              <a:rPr kumimoji="0" lang="en-US" sz="2800" b="0" i="0" u="none" strike="noStrike" cap="none" normalizeH="0" baseline="0" dirty="0" smtClean="0">
                <a:ln>
                  <a:noFill/>
                </a:ln>
                <a:solidFill>
                  <a:schemeClr val="accent1">
                    <a:lumMod val="75000"/>
                  </a:schemeClr>
                </a:solidFill>
                <a:effectLst/>
                <a:ea typeface="Calibri" pitchFamily="34" charset="0"/>
                <a:cs typeface="Times New Roman" pitchFamily="18" charset="0"/>
              </a:rPr>
              <a:t> applied the healing oil of </a:t>
            </a:r>
            <a:r>
              <a:rPr kumimoji="0" lang="en-US" sz="2800" b="0" i="0" u="none" strike="noStrike" cap="none" normalizeH="0" baseline="0" dirty="0" err="1" smtClean="0">
                <a:ln>
                  <a:noFill/>
                </a:ln>
                <a:solidFill>
                  <a:schemeClr val="accent1">
                    <a:lumMod val="75000"/>
                  </a:schemeClr>
                </a:solidFill>
                <a:effectLst/>
                <a:ea typeface="Calibri" pitchFamily="34" charset="0"/>
                <a:cs typeface="Times New Roman" pitchFamily="18" charset="0"/>
              </a:rPr>
              <a:t>Ingudī</a:t>
            </a:r>
            <a:r>
              <a:rPr kumimoji="0" lang="en-US" sz="2800" b="0" i="0" u="none" strike="noStrike" cap="none" normalizeH="0" baseline="0" dirty="0" smtClean="0">
                <a:ln>
                  <a:noFill/>
                </a:ln>
                <a:solidFill>
                  <a:schemeClr val="accent1">
                    <a:lumMod val="75000"/>
                  </a:schemeClr>
                </a:solidFill>
                <a:effectLst/>
                <a:ea typeface="Calibri" pitchFamily="34" charset="0"/>
                <a:cs typeface="Times New Roman" pitchFamily="18" charset="0"/>
              </a:rPr>
              <a:t>. Love and kindness towards dumb animals is an inherent character of </a:t>
            </a:r>
            <a:r>
              <a:rPr kumimoji="0" lang="en-US" sz="2800" b="0" i="0" u="none" strike="noStrike" cap="none" normalizeH="0" baseline="0" dirty="0" err="1" smtClean="0">
                <a:ln>
                  <a:noFill/>
                </a:ln>
                <a:solidFill>
                  <a:schemeClr val="accent1">
                    <a:lumMod val="75000"/>
                  </a:schemeClr>
                </a:solidFill>
                <a:effectLst/>
                <a:ea typeface="Calibri" pitchFamily="34" charset="0"/>
                <a:cs typeface="Times New Roman" pitchFamily="18" charset="0"/>
              </a:rPr>
              <a:t>Kālidāsa’s</a:t>
            </a:r>
            <a:r>
              <a:rPr kumimoji="0" lang="en-US" sz="2800" b="0" i="0" u="none" strike="noStrike" cap="none" normalizeH="0" baseline="0" dirty="0" smtClean="0">
                <a:ln>
                  <a:noFill/>
                </a:ln>
                <a:solidFill>
                  <a:schemeClr val="accent1">
                    <a:lumMod val="75000"/>
                  </a:schemeClr>
                </a:solidFill>
                <a:effectLst/>
                <a:ea typeface="Calibri" pitchFamily="34" charset="0"/>
                <a:cs typeface="Times New Roman" pitchFamily="18" charset="0"/>
              </a:rPr>
              <a:t> works. </a:t>
            </a:r>
            <a:endParaRPr kumimoji="0" lang="en-US" sz="2800" b="0" i="0" u="none" strike="noStrike" cap="none" normalizeH="0" baseline="0" dirty="0" smtClean="0">
              <a:ln>
                <a:noFill/>
              </a:ln>
              <a:solidFill>
                <a:schemeClr val="accent1">
                  <a:lumMod val="75000"/>
                </a:schemeClr>
              </a:solidFill>
              <a:effectLst/>
              <a:cs typeface="Arial"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pic for ppt\Shakuntala with Deer Glass Painting.jpg"/>
          <p:cNvPicPr>
            <a:picLocks noChangeAspect="1" noChangeArrowheads="1"/>
          </p:cNvPicPr>
          <p:nvPr/>
        </p:nvPicPr>
        <p:blipFill>
          <a:blip r:embed="rId2"/>
          <a:srcRect/>
          <a:stretch>
            <a:fillRect/>
          </a:stretch>
        </p:blipFill>
        <p:spPr bwMode="auto">
          <a:xfrm>
            <a:off x="533400" y="457200"/>
            <a:ext cx="8153400" cy="59436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ChangeArrowheads="1"/>
          </p:cNvSpPr>
          <p:nvPr/>
        </p:nvSpPr>
        <p:spPr bwMode="auto">
          <a:xfrm>
            <a:off x="381000" y="304800"/>
            <a:ext cx="8610600" cy="5262979"/>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 typeface="Arial" pitchFamily="34" charset="0"/>
              <a:buChar char="•"/>
              <a:tabLst/>
            </a:pPr>
            <a:endParaRPr kumimoji="0" lang="en-US" sz="2800" b="0" i="0" u="none" strike="noStrike" cap="none" normalizeH="0" baseline="0" dirty="0" smtClean="0">
              <a:ln>
                <a:noFill/>
              </a:ln>
              <a:solidFill>
                <a:srgbClr val="990000"/>
              </a:solidFill>
              <a:effectLst/>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 typeface="Arial" pitchFamily="34" charset="0"/>
              <a:buChar char="•"/>
              <a:tabLst/>
            </a:pPr>
            <a:r>
              <a:rPr kumimoji="0" lang="en-US" sz="2800" b="0" i="0" u="none" strike="noStrike" cap="none" normalizeH="0" baseline="0" dirty="0" smtClean="0">
                <a:ln>
                  <a:noFill/>
                </a:ln>
                <a:solidFill>
                  <a:srgbClr val="990000"/>
                </a:solidFill>
                <a:effectLst/>
                <a:ea typeface="Calibri" pitchFamily="34" charset="0"/>
                <a:cs typeface="Times New Roman" pitchFamily="18" charset="0"/>
              </a:rPr>
              <a:t>The heroines of </a:t>
            </a:r>
            <a:r>
              <a:rPr kumimoji="0" lang="en-US" sz="2800" b="0" i="0" u="none" strike="noStrike" cap="none" normalizeH="0" baseline="0" dirty="0" err="1" smtClean="0">
                <a:ln>
                  <a:noFill/>
                </a:ln>
                <a:solidFill>
                  <a:srgbClr val="990000"/>
                </a:solidFill>
                <a:effectLst/>
                <a:ea typeface="Calibri" pitchFamily="34" charset="0"/>
                <a:cs typeface="Times New Roman" pitchFamily="18" charset="0"/>
              </a:rPr>
              <a:t>Kālidāsa’s</a:t>
            </a:r>
            <a:r>
              <a:rPr kumimoji="0" lang="en-US" sz="2800" b="0" i="0" u="none" strike="noStrike" cap="none" normalizeH="0" baseline="0" dirty="0" smtClean="0">
                <a:ln>
                  <a:noFill/>
                </a:ln>
                <a:solidFill>
                  <a:srgbClr val="990000"/>
                </a:solidFill>
                <a:effectLst/>
                <a:ea typeface="Calibri" pitchFamily="34" charset="0"/>
                <a:cs typeface="Times New Roman" pitchFamily="18" charset="0"/>
              </a:rPr>
              <a:t> literature are not only from nature they are created as the protectors of nature and wild lives. They knew how to behave with their co-inhabitants of earth. They always treated the creepers, trees and animals as their own family members. </a:t>
            </a:r>
          </a:p>
          <a:p>
            <a:pPr marL="0" marR="0" lvl="0" indent="0" algn="just" defTabSz="914400" rtl="0" eaLnBrk="1" fontAlgn="base" latinLnBrk="0" hangingPunct="1">
              <a:lnSpc>
                <a:spcPct val="100000"/>
              </a:lnSpc>
              <a:spcBef>
                <a:spcPct val="0"/>
              </a:spcBef>
              <a:spcAft>
                <a:spcPct val="0"/>
              </a:spcAft>
              <a:buClrTx/>
              <a:buSzTx/>
              <a:buFont typeface="Arial" pitchFamily="34" charset="0"/>
              <a:buChar char="•"/>
              <a:tabLst/>
            </a:pPr>
            <a:endParaRPr kumimoji="0" lang="en-US" sz="2800" b="0" i="0" u="none" strike="noStrike" cap="none" normalizeH="0" baseline="0" dirty="0" smtClean="0">
              <a:ln>
                <a:noFill/>
              </a:ln>
              <a:solidFill>
                <a:srgbClr val="990000"/>
              </a:solidFill>
              <a:effectLst/>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 typeface="Arial" pitchFamily="34" charset="0"/>
              <a:buChar char="•"/>
              <a:tabLst/>
            </a:pPr>
            <a:r>
              <a:rPr kumimoji="0" lang="en-US" sz="2800" b="0" i="0" u="none" strike="noStrike" cap="none" normalizeH="0" baseline="0" dirty="0" smtClean="0">
                <a:ln>
                  <a:noFill/>
                </a:ln>
                <a:solidFill>
                  <a:srgbClr val="990000"/>
                </a:solidFill>
                <a:effectLst/>
                <a:ea typeface="Calibri" pitchFamily="34" charset="0"/>
                <a:cs typeface="Times New Roman" pitchFamily="18" charset="0"/>
              </a:rPr>
              <a:t>They took them not only as the co- inhabitants of the earth but also their soul mates. By celebrating mock marriage, ‘</a:t>
            </a:r>
            <a:r>
              <a:rPr kumimoji="0" lang="en-US" sz="2800" b="0" i="1" u="none" strike="noStrike" cap="none" normalizeH="0" baseline="0" dirty="0" err="1" smtClean="0">
                <a:ln>
                  <a:noFill/>
                </a:ln>
                <a:effectLst/>
                <a:ea typeface="Calibri" pitchFamily="34" charset="0"/>
                <a:cs typeface="Times New Roman" pitchFamily="18" charset="0"/>
              </a:rPr>
              <a:t>Dohadakārya</a:t>
            </a:r>
            <a:r>
              <a:rPr kumimoji="0" lang="en-US" sz="2800" b="0" i="1" u="none" strike="noStrike" cap="none" normalizeH="0" baseline="0" dirty="0" smtClean="0">
                <a:ln>
                  <a:noFill/>
                </a:ln>
                <a:solidFill>
                  <a:srgbClr val="990000"/>
                </a:solidFill>
                <a:effectLst/>
                <a:ea typeface="Calibri" pitchFamily="34" charset="0"/>
                <a:cs typeface="Times New Roman" pitchFamily="18" charset="0"/>
              </a:rPr>
              <a:t>’</a:t>
            </a:r>
            <a:r>
              <a:rPr kumimoji="0" lang="en-US" sz="2800" b="0" i="0" u="none" strike="noStrike" cap="none" normalizeH="0" baseline="0" dirty="0" smtClean="0">
                <a:ln>
                  <a:noFill/>
                </a:ln>
                <a:solidFill>
                  <a:srgbClr val="990000"/>
                </a:solidFill>
                <a:effectLst/>
                <a:ea typeface="Calibri" pitchFamily="34" charset="0"/>
                <a:cs typeface="Times New Roman" pitchFamily="18" charset="0"/>
              </a:rPr>
              <a:t> of plants (fulfillment of desires during pregnancy / baby shower) it seems that they satisfied their own future desires. </a:t>
            </a:r>
            <a:endParaRPr kumimoji="0" lang="en-US" sz="2800" b="0" i="0" u="none" strike="noStrike" cap="none" normalizeH="0" baseline="0" dirty="0" smtClean="0">
              <a:ln>
                <a:noFill/>
              </a:ln>
              <a:solidFill>
                <a:srgbClr val="990000"/>
              </a:solidFill>
              <a:effectLst/>
              <a:cs typeface="Arial"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ChangeArrowheads="1"/>
          </p:cNvSpPr>
          <p:nvPr/>
        </p:nvSpPr>
        <p:spPr bwMode="auto">
          <a:xfrm>
            <a:off x="152400" y="1295400"/>
            <a:ext cx="8839200"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 typeface="Arial" pitchFamily="34" charset="0"/>
              <a:buChar char="•"/>
              <a:tabLst/>
            </a:pPr>
            <a:r>
              <a:rPr kumimoji="0" lang="en-US" sz="2800" b="0" i="0" u="none" strike="noStrike" cap="none" normalizeH="0" baseline="0" dirty="0" smtClean="0">
                <a:ln>
                  <a:noFill/>
                </a:ln>
                <a:solidFill>
                  <a:schemeClr val="tx2">
                    <a:lumMod val="50000"/>
                  </a:schemeClr>
                </a:solidFill>
                <a:effectLst/>
                <a:latin typeface="+mj-lt"/>
                <a:ea typeface="Calibri" pitchFamily="34" charset="0"/>
                <a:cs typeface="Times New Roman" pitchFamily="18" charset="0"/>
              </a:rPr>
              <a:t>At the time of departure </a:t>
            </a:r>
            <a:r>
              <a:rPr kumimoji="0" lang="en-US" sz="2800" b="0" i="0" u="none" strike="noStrike" cap="none" normalizeH="0" baseline="0" dirty="0" err="1" smtClean="0">
                <a:ln>
                  <a:noFill/>
                </a:ln>
                <a:solidFill>
                  <a:schemeClr val="tx2">
                    <a:lumMod val="50000"/>
                  </a:schemeClr>
                </a:solidFill>
                <a:effectLst/>
                <a:latin typeface="+mj-lt"/>
                <a:ea typeface="Calibri" pitchFamily="34" charset="0"/>
                <a:cs typeface="Times New Roman" pitchFamily="18" charset="0"/>
              </a:rPr>
              <a:t>Śakuntalā</a:t>
            </a:r>
            <a:r>
              <a:rPr kumimoji="0" lang="en-US" sz="2800" b="0" i="0" u="none" strike="noStrike" cap="none" normalizeH="0" baseline="0" dirty="0" smtClean="0">
                <a:ln>
                  <a:noFill/>
                </a:ln>
                <a:solidFill>
                  <a:schemeClr val="tx2">
                    <a:lumMod val="50000"/>
                  </a:schemeClr>
                </a:solidFill>
                <a:effectLst/>
                <a:latin typeface="+mj-lt"/>
                <a:ea typeface="Calibri" pitchFamily="34" charset="0"/>
                <a:cs typeface="Times New Roman" pitchFamily="18" charset="0"/>
              </a:rPr>
              <a:t> was seeking permission from the co-inhabitants of forest. She did not drink water first before the plants were watered; she never plucked the leaves or flowers of the trees although she loved to wear ornaments of flowers and leaves. When the trees first put forth their blossoms it was a festivity to her. These co-inhabitants and friends of forest expressed their heavy grief in this way:</a:t>
            </a:r>
            <a:endParaRPr kumimoji="0" lang="en-US" sz="2800" b="0" i="0" u="none" strike="noStrike" cap="none" normalizeH="0" baseline="0" dirty="0" smtClean="0">
              <a:ln>
                <a:noFill/>
              </a:ln>
              <a:solidFill>
                <a:schemeClr val="tx2">
                  <a:lumMod val="50000"/>
                </a:schemeClr>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pPr>
            <a:endParaRPr kumimoji="0" lang="en-US" sz="2800" b="0" i="0" u="none" strike="noStrike" cap="none" normalizeH="0" baseline="0" dirty="0" smtClean="0">
              <a:ln>
                <a:noFill/>
              </a:ln>
              <a:solidFill>
                <a:srgbClr val="FF0066"/>
              </a:solidFill>
              <a:effectLst/>
              <a:latin typeface="+mj-lt"/>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28600"/>
            <a:ext cx="9144000" cy="4832092"/>
          </a:xfrm>
          <a:prstGeom prst="rect">
            <a:avLst/>
          </a:prstGeom>
        </p:spPr>
        <p:txBody>
          <a:bodyPr wrap="square">
            <a:spAutoFit/>
          </a:bodyPr>
          <a:lstStyle/>
          <a:p>
            <a:pPr marL="457200" indent="-457200" algn="just">
              <a:buFont typeface="Arial" pitchFamily="34" charset="0"/>
              <a:buChar char="•"/>
            </a:pPr>
            <a:r>
              <a:rPr lang="en-US" sz="2400" dirty="0" smtClean="0"/>
              <a:t> </a:t>
            </a:r>
            <a:r>
              <a:rPr lang="en-US" sz="2800" dirty="0" smtClean="0">
                <a:solidFill>
                  <a:srgbClr val="C00000"/>
                </a:solidFill>
              </a:rPr>
              <a:t>Environmental ethics is a branch of applied philosophy that studies the conceptual foundations of environmental values as well as more concrete issues surrounding societal attitudes, actions, and policies to protect and sustain biodiversity and ecological systems</a:t>
            </a:r>
            <a:r>
              <a:rPr lang="en-US" sz="2800" i="1" dirty="0" smtClean="0">
                <a:solidFill>
                  <a:srgbClr val="C00000"/>
                </a:solidFill>
              </a:rPr>
              <a:t>.</a:t>
            </a:r>
            <a:r>
              <a:rPr lang="en-US" sz="2800" dirty="0" smtClean="0">
                <a:solidFill>
                  <a:srgbClr val="C00000"/>
                </a:solidFill>
              </a:rPr>
              <a:t> </a:t>
            </a:r>
          </a:p>
          <a:p>
            <a:pPr marL="457200" indent="-457200" algn="just">
              <a:buFont typeface="Arial" pitchFamily="34" charset="0"/>
              <a:buChar char="•"/>
            </a:pPr>
            <a:endParaRPr lang="en-US" sz="2800" dirty="0" smtClean="0">
              <a:solidFill>
                <a:schemeClr val="accent4">
                  <a:lumMod val="75000"/>
                </a:schemeClr>
              </a:solidFill>
            </a:endParaRPr>
          </a:p>
          <a:p>
            <a:pPr marL="457200" indent="-457200" algn="just">
              <a:buFont typeface="Arial" pitchFamily="34" charset="0"/>
              <a:buChar char="•"/>
            </a:pPr>
            <a:r>
              <a:rPr lang="en-US" sz="2800" dirty="0" smtClean="0">
                <a:solidFill>
                  <a:schemeClr val="accent4">
                    <a:lumMod val="75000"/>
                  </a:schemeClr>
                </a:solidFill>
              </a:rPr>
              <a:t>Global warming, global climate change, deforestation, pollution are few of the issues from which nowadays our planet is suffering. With the help of environmental ethics one can ensure that s/he is doing his/her part to keep the environment safe and protected</a:t>
            </a:r>
            <a:r>
              <a:rPr lang="en-US" sz="2400" dirty="0" smtClean="0">
                <a:solidFill>
                  <a:srgbClr val="FF0000"/>
                </a:solidFill>
              </a:rPr>
              <a: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752600"/>
            <a:ext cx="8153400" cy="3108543"/>
          </a:xfrm>
          <a:prstGeom prst="rect">
            <a:avLst/>
          </a:prstGeom>
        </p:spPr>
        <p:txBody>
          <a:bodyPr wrap="square">
            <a:spAutoFit/>
          </a:bodyPr>
          <a:lstStyle/>
          <a:p>
            <a:pPr lvl="0" algn="just" eaLnBrk="0" fontAlgn="base" hangingPunct="0">
              <a:spcBef>
                <a:spcPct val="0"/>
              </a:spcBef>
              <a:spcAft>
                <a:spcPct val="0"/>
              </a:spcAft>
              <a:buFont typeface="Arial" pitchFamily="34" charset="0"/>
              <a:buChar char="•"/>
            </a:pPr>
            <a:r>
              <a:rPr lang="en-US" sz="2800" dirty="0" smtClean="0">
                <a:solidFill>
                  <a:srgbClr val="FF0066"/>
                </a:solidFill>
                <a:ea typeface="Calibri" pitchFamily="34" charset="0"/>
                <a:cs typeface="Times New Roman" pitchFamily="18" charset="0"/>
              </a:rPr>
              <a:t>The female deer stop chewing grass, the peacocks have given up their dancing and the creepers with their yellow leaves falling off, seem, as if to be shedding tears. At the time of departure </a:t>
            </a:r>
            <a:r>
              <a:rPr lang="en-US" sz="2800" dirty="0" err="1" smtClean="0">
                <a:solidFill>
                  <a:srgbClr val="FF0066"/>
                </a:solidFill>
                <a:ea typeface="Calibri" pitchFamily="34" charset="0"/>
                <a:cs typeface="Times New Roman" pitchFamily="18" charset="0"/>
              </a:rPr>
              <a:t>Śakuntalā</a:t>
            </a:r>
            <a:r>
              <a:rPr lang="en-US" sz="2800" dirty="0" smtClean="0">
                <a:solidFill>
                  <a:srgbClr val="FF0066"/>
                </a:solidFill>
                <a:ea typeface="Calibri" pitchFamily="34" charset="0"/>
                <a:cs typeface="Times New Roman" pitchFamily="18" charset="0"/>
              </a:rPr>
              <a:t> did not forget about the pregnant deer who was roaming in the vicinity of the hut and requested </a:t>
            </a:r>
            <a:r>
              <a:rPr lang="en-US" sz="2800" dirty="0" err="1" smtClean="0">
                <a:solidFill>
                  <a:srgbClr val="FF0066"/>
                </a:solidFill>
                <a:ea typeface="Calibri" pitchFamily="34" charset="0"/>
                <a:cs typeface="Times New Roman" pitchFamily="18" charset="0"/>
              </a:rPr>
              <a:t>Kanva</a:t>
            </a:r>
            <a:r>
              <a:rPr lang="en-US" sz="2800" dirty="0" smtClean="0">
                <a:solidFill>
                  <a:srgbClr val="FF0066"/>
                </a:solidFill>
                <a:ea typeface="Calibri" pitchFamily="34" charset="0"/>
                <a:cs typeface="Times New Roman" pitchFamily="18" charset="0"/>
              </a:rPr>
              <a:t> to send the message of her safe delivery. </a:t>
            </a:r>
            <a:endParaRPr lang="en-US" sz="2800" dirty="0" smtClean="0">
              <a:solidFill>
                <a:srgbClr val="FF0066"/>
              </a:solidFill>
              <a:cs typeface="Arial"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381000" y="1143000"/>
            <a:ext cx="8153400" cy="3970318"/>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 typeface="Arial" pitchFamily="34" charset="0"/>
              <a:buChar char="•"/>
              <a:tabLst/>
            </a:pPr>
            <a:r>
              <a:rPr kumimoji="0" lang="en-US" sz="2800" b="0" i="0" u="none" strike="noStrike" cap="none" normalizeH="0" baseline="0" dirty="0" err="1" smtClean="0">
                <a:ln>
                  <a:noFill/>
                </a:ln>
                <a:solidFill>
                  <a:srgbClr val="0000FF"/>
                </a:solidFill>
                <a:effectLst/>
                <a:latin typeface="+mj-lt"/>
                <a:ea typeface="Calibri" pitchFamily="34" charset="0"/>
                <a:cs typeface="Times New Roman" pitchFamily="18" charset="0"/>
              </a:rPr>
              <a:t>Kālidāsa</a:t>
            </a:r>
            <a:r>
              <a:rPr kumimoji="0" lang="en-US" sz="2800" b="0" i="0" u="none" strike="noStrike" cap="none" normalizeH="0" baseline="0" dirty="0" smtClean="0">
                <a:ln>
                  <a:noFill/>
                </a:ln>
                <a:solidFill>
                  <a:srgbClr val="0000FF"/>
                </a:solidFill>
                <a:effectLst/>
                <a:latin typeface="+mj-lt"/>
                <a:ea typeface="Calibri" pitchFamily="34" charset="0"/>
                <a:cs typeface="Times New Roman" pitchFamily="18" charset="0"/>
              </a:rPr>
              <a:t> always wanted to give the massage that animals, plants also have love or passion for human beings. If one gives love or care to them they returned it by anyway. Nowadays people are insensitive and robotic. So they do not feel the love of mother earth which comes through fresh air, clean sky, clear water, sweet music of birds etc. </a:t>
            </a:r>
            <a:endParaRPr kumimoji="0" lang="en-US" sz="2800" b="0" i="0" u="none" strike="noStrike" cap="none" normalizeH="0" baseline="0" dirty="0" smtClean="0">
              <a:ln>
                <a:noFill/>
              </a:ln>
              <a:solidFill>
                <a:srgbClr val="0000FF"/>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rgbClr val="0000FF"/>
              </a:solidFill>
              <a:effectLst/>
              <a:latin typeface="Times New Roman" pitchFamily="18"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pPr>
            <a:endParaRPr kumimoji="0" lang="en-US" sz="2800" b="0" i="0" u="none" strike="noStrike" cap="none" normalizeH="0" baseline="0" dirty="0" smtClean="0">
              <a:ln>
                <a:noFill/>
              </a:ln>
              <a:solidFill>
                <a:srgbClr val="0000FF"/>
              </a:solidFill>
              <a:effectLst/>
              <a:latin typeface="+mj-lt"/>
              <a:cs typeface="Arial"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533401"/>
            <a:ext cx="8305800" cy="4401205"/>
          </a:xfrm>
          <a:prstGeom prst="rect">
            <a:avLst/>
          </a:prstGeom>
        </p:spPr>
        <p:txBody>
          <a:bodyPr wrap="square">
            <a:spAutoFit/>
          </a:bodyPr>
          <a:lstStyle/>
          <a:p>
            <a:r>
              <a:rPr lang="en-US" sz="2800" dirty="0" smtClean="0">
                <a:solidFill>
                  <a:srgbClr val="0000FF"/>
                </a:solidFill>
                <a:ea typeface="Calibri" pitchFamily="34" charset="0"/>
                <a:cs typeface="Times New Roman" pitchFamily="18" charset="0"/>
              </a:rPr>
              <a:t>To </a:t>
            </a:r>
            <a:r>
              <a:rPr lang="en-US" sz="2800" dirty="0" err="1" smtClean="0">
                <a:solidFill>
                  <a:srgbClr val="0000FF"/>
                </a:solidFill>
                <a:ea typeface="Calibri" pitchFamily="34" charset="0"/>
                <a:cs typeface="Times New Roman" pitchFamily="18" charset="0"/>
              </a:rPr>
              <a:t>Kālidāsa</a:t>
            </a:r>
            <a:r>
              <a:rPr lang="en-US" sz="2800" dirty="0" smtClean="0">
                <a:solidFill>
                  <a:srgbClr val="0000FF"/>
                </a:solidFill>
                <a:ea typeface="Calibri" pitchFamily="34" charset="0"/>
                <a:cs typeface="Times New Roman" pitchFamily="18" charset="0"/>
              </a:rPr>
              <a:t> animals are other beloved co-habitants of earth who have the same right to be treated or cared like human beings. In the </a:t>
            </a:r>
            <a:r>
              <a:rPr lang="en-US" sz="2800" dirty="0" err="1" smtClean="0">
                <a:solidFill>
                  <a:srgbClr val="0000FF"/>
                </a:solidFill>
                <a:ea typeface="Calibri" pitchFamily="34" charset="0"/>
                <a:cs typeface="Times New Roman" pitchFamily="18" charset="0"/>
              </a:rPr>
              <a:t>Raghuvaṃśa</a:t>
            </a:r>
            <a:r>
              <a:rPr lang="en-US" sz="2800" dirty="0" smtClean="0">
                <a:solidFill>
                  <a:srgbClr val="0000FF"/>
                </a:solidFill>
                <a:ea typeface="Calibri" pitchFamily="34" charset="0"/>
                <a:cs typeface="Times New Roman" pitchFamily="18" charset="0"/>
              </a:rPr>
              <a:t>, </a:t>
            </a:r>
            <a:r>
              <a:rPr lang="en-US" sz="2800" dirty="0" err="1" smtClean="0">
                <a:solidFill>
                  <a:srgbClr val="0000FF"/>
                </a:solidFill>
                <a:ea typeface="Calibri" pitchFamily="34" charset="0"/>
                <a:cs typeface="Times New Roman" pitchFamily="18" charset="0"/>
              </a:rPr>
              <a:t>Nandinī</a:t>
            </a:r>
            <a:r>
              <a:rPr lang="en-US" sz="2800" dirty="0" smtClean="0">
                <a:solidFill>
                  <a:srgbClr val="0000FF"/>
                </a:solidFill>
                <a:ea typeface="Calibri" pitchFamily="34" charset="0"/>
                <a:cs typeface="Times New Roman" pitchFamily="18" charset="0"/>
              </a:rPr>
              <a:t> (the cow) was attacked by a lion named </a:t>
            </a:r>
            <a:r>
              <a:rPr lang="en-US" sz="2800" dirty="0" err="1" smtClean="0">
                <a:solidFill>
                  <a:srgbClr val="0000FF"/>
                </a:solidFill>
                <a:ea typeface="Calibri" pitchFamily="34" charset="0"/>
                <a:cs typeface="Times New Roman" pitchFamily="18" charset="0"/>
              </a:rPr>
              <a:t>Kumbhodara</a:t>
            </a:r>
            <a:r>
              <a:rPr lang="en-US" sz="2800" dirty="0" smtClean="0">
                <a:solidFill>
                  <a:srgbClr val="0000FF"/>
                </a:solidFill>
                <a:ea typeface="Calibri" pitchFamily="34" charset="0"/>
                <a:cs typeface="Times New Roman" pitchFamily="18" charset="0"/>
              </a:rPr>
              <a:t>. </a:t>
            </a:r>
            <a:r>
              <a:rPr lang="en-US" sz="2800" dirty="0" err="1" smtClean="0">
                <a:solidFill>
                  <a:srgbClr val="0000FF"/>
                </a:solidFill>
                <a:ea typeface="Calibri" pitchFamily="34" charset="0"/>
                <a:cs typeface="Times New Roman" pitchFamily="18" charset="0"/>
              </a:rPr>
              <a:t>Kumbhodara</a:t>
            </a:r>
            <a:r>
              <a:rPr lang="en-US" sz="2800" dirty="0" smtClean="0">
                <a:solidFill>
                  <a:srgbClr val="0000FF"/>
                </a:solidFill>
                <a:ea typeface="Calibri" pitchFamily="34" charset="0"/>
                <a:cs typeface="Times New Roman" pitchFamily="18" charset="0"/>
              </a:rPr>
              <a:t> was placed as a protector of a yonder </a:t>
            </a:r>
            <a:r>
              <a:rPr lang="en-US" sz="2800" dirty="0" err="1" smtClean="0">
                <a:solidFill>
                  <a:srgbClr val="0000FF"/>
                </a:solidFill>
                <a:ea typeface="Calibri" pitchFamily="34" charset="0"/>
                <a:cs typeface="Times New Roman" pitchFamily="18" charset="0"/>
              </a:rPr>
              <a:t>Devadāru</a:t>
            </a:r>
            <a:r>
              <a:rPr lang="en-US" sz="2800" dirty="0" smtClean="0">
                <a:solidFill>
                  <a:srgbClr val="0000FF"/>
                </a:solidFill>
                <a:ea typeface="Calibri" pitchFamily="34" charset="0"/>
                <a:cs typeface="Times New Roman" pitchFamily="18" charset="0"/>
              </a:rPr>
              <a:t> tree. This tree was adopted as a son of </a:t>
            </a:r>
            <a:r>
              <a:rPr lang="en-US" sz="2800" dirty="0" err="1" smtClean="0">
                <a:solidFill>
                  <a:srgbClr val="0000FF"/>
                </a:solidFill>
                <a:ea typeface="Calibri" pitchFamily="34" charset="0"/>
                <a:cs typeface="Times New Roman" pitchFamily="18" charset="0"/>
              </a:rPr>
              <a:t>Śiva</a:t>
            </a:r>
            <a:r>
              <a:rPr lang="en-US" sz="2800" dirty="0" smtClean="0">
                <a:solidFill>
                  <a:srgbClr val="0000FF"/>
                </a:solidFill>
                <a:ea typeface="Calibri" pitchFamily="34" charset="0"/>
                <a:cs typeface="Times New Roman" pitchFamily="18" charset="0"/>
              </a:rPr>
              <a:t> </a:t>
            </a:r>
            <a:r>
              <a:rPr lang="en-US" sz="2800" dirty="0" err="1" smtClean="0">
                <a:solidFill>
                  <a:srgbClr val="0000FF"/>
                </a:solidFill>
                <a:ea typeface="Calibri" pitchFamily="34" charset="0"/>
                <a:cs typeface="Times New Roman" pitchFamily="18" charset="0"/>
              </a:rPr>
              <a:t>Pārvatī</a:t>
            </a:r>
            <a:r>
              <a:rPr lang="en-US" sz="2800" dirty="0" smtClean="0">
                <a:solidFill>
                  <a:srgbClr val="0000FF"/>
                </a:solidFill>
                <a:ea typeface="Calibri" pitchFamily="34" charset="0"/>
                <a:cs typeface="Times New Roman" pitchFamily="18" charset="0"/>
              </a:rPr>
              <a:t> and </a:t>
            </a:r>
            <a:r>
              <a:rPr lang="en-US" sz="2800" dirty="0" err="1" smtClean="0">
                <a:solidFill>
                  <a:srgbClr val="0000FF"/>
                </a:solidFill>
                <a:ea typeface="Calibri" pitchFamily="34" charset="0"/>
                <a:cs typeface="Times New Roman" pitchFamily="18" charset="0"/>
              </a:rPr>
              <a:t>Pārvatī</a:t>
            </a:r>
            <a:r>
              <a:rPr lang="en-US" sz="2800" dirty="0" smtClean="0">
                <a:solidFill>
                  <a:srgbClr val="0000FF"/>
                </a:solidFill>
                <a:ea typeface="Calibri" pitchFamily="34" charset="0"/>
                <a:cs typeface="Times New Roman" pitchFamily="18" charset="0"/>
              </a:rPr>
              <a:t> nourished it by watering from gold pitchers. She had so much affection that </a:t>
            </a:r>
            <a:r>
              <a:rPr lang="en-US" sz="2800" dirty="0" err="1" smtClean="0">
                <a:solidFill>
                  <a:srgbClr val="0000FF"/>
                </a:solidFill>
                <a:ea typeface="Calibri" pitchFamily="34" charset="0"/>
                <a:cs typeface="Times New Roman" pitchFamily="18" charset="0"/>
              </a:rPr>
              <a:t>Kālidāsa</a:t>
            </a:r>
            <a:r>
              <a:rPr lang="en-US" sz="2800" dirty="0" smtClean="0">
                <a:solidFill>
                  <a:srgbClr val="0000FF"/>
                </a:solidFill>
                <a:ea typeface="Calibri" pitchFamily="34" charset="0"/>
                <a:cs typeface="Times New Roman" pitchFamily="18" charset="0"/>
              </a:rPr>
              <a:t> says, the tree knew the taste of the </a:t>
            </a:r>
            <a:r>
              <a:rPr lang="en-US" sz="2800" i="1" dirty="0" err="1" smtClean="0">
                <a:solidFill>
                  <a:srgbClr val="0000FF"/>
                </a:solidFill>
                <a:ea typeface="Calibri" pitchFamily="34" charset="0"/>
                <a:cs typeface="Times New Roman" pitchFamily="18" charset="0"/>
              </a:rPr>
              <a:t>payas</a:t>
            </a:r>
            <a:r>
              <a:rPr lang="en-US" sz="2800" dirty="0" smtClean="0">
                <a:solidFill>
                  <a:srgbClr val="0000FF"/>
                </a:solidFill>
                <a:ea typeface="Calibri" pitchFamily="34" charset="0"/>
                <a:cs typeface="Times New Roman" pitchFamily="18" charset="0"/>
              </a:rPr>
              <a:t> (milk) of </a:t>
            </a:r>
            <a:r>
              <a:rPr lang="en-US" sz="2800" dirty="0" err="1" smtClean="0">
                <a:solidFill>
                  <a:srgbClr val="0000FF"/>
                </a:solidFill>
                <a:ea typeface="Calibri" pitchFamily="34" charset="0"/>
                <a:cs typeface="Times New Roman" pitchFamily="18" charset="0"/>
              </a:rPr>
              <a:t>Skanda’s</a:t>
            </a:r>
            <a:r>
              <a:rPr lang="en-US" sz="2800" dirty="0" smtClean="0">
                <a:solidFill>
                  <a:srgbClr val="0000FF"/>
                </a:solidFill>
                <a:ea typeface="Calibri" pitchFamily="34" charset="0"/>
                <a:cs typeface="Times New Roman" pitchFamily="18" charset="0"/>
              </a:rPr>
              <a:t> mother issuing out from her breasts. </a:t>
            </a:r>
            <a:endParaRPr lang="en-US" sz="28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457200"/>
            <a:ext cx="8382000" cy="5262979"/>
          </a:xfrm>
          <a:prstGeom prst="rect">
            <a:avLst/>
          </a:prstGeom>
        </p:spPr>
        <p:txBody>
          <a:bodyPr wrap="square">
            <a:spAutoFit/>
          </a:bodyPr>
          <a:lstStyle/>
          <a:p>
            <a:pPr>
              <a:buFont typeface="Arial" pitchFamily="34" charset="0"/>
              <a:buChar char="•"/>
            </a:pPr>
            <a:r>
              <a:rPr lang="en-US" sz="2800" dirty="0" smtClean="0">
                <a:solidFill>
                  <a:srgbClr val="0000FF"/>
                </a:solidFill>
                <a:ea typeface="Calibri" pitchFamily="34" charset="0"/>
                <a:cs typeface="Times New Roman" pitchFamily="18" charset="0"/>
              </a:rPr>
              <a:t>One day a wild elephant destroyed its bark and </a:t>
            </a:r>
            <a:r>
              <a:rPr lang="en-US" sz="2800" dirty="0" err="1" smtClean="0">
                <a:solidFill>
                  <a:srgbClr val="0000FF"/>
                </a:solidFill>
                <a:ea typeface="Calibri" pitchFamily="34" charset="0"/>
                <a:cs typeface="Times New Roman" pitchFamily="18" charset="0"/>
              </a:rPr>
              <a:t>Pārvatī</a:t>
            </a:r>
            <a:r>
              <a:rPr lang="en-US" sz="2800" dirty="0" smtClean="0">
                <a:solidFill>
                  <a:srgbClr val="0000FF"/>
                </a:solidFill>
                <a:ea typeface="Calibri" pitchFamily="34" charset="0"/>
                <a:cs typeface="Times New Roman" pitchFamily="18" charset="0"/>
              </a:rPr>
              <a:t> grieved for it as if </a:t>
            </a:r>
            <a:r>
              <a:rPr lang="en-US" sz="2800" dirty="0" err="1" smtClean="0">
                <a:solidFill>
                  <a:srgbClr val="0000FF"/>
                </a:solidFill>
                <a:ea typeface="Calibri" pitchFamily="34" charset="0"/>
                <a:cs typeface="Times New Roman" pitchFamily="18" charset="0"/>
              </a:rPr>
              <a:t>Skanda</a:t>
            </a:r>
            <a:r>
              <a:rPr lang="en-US" sz="2800" dirty="0" smtClean="0">
                <a:solidFill>
                  <a:srgbClr val="0000FF"/>
                </a:solidFill>
                <a:ea typeface="Calibri" pitchFamily="34" charset="0"/>
                <a:cs typeface="Times New Roman" pitchFamily="18" charset="0"/>
              </a:rPr>
              <a:t> was wounded by the missiles of the demons. From that day </a:t>
            </a:r>
            <a:r>
              <a:rPr lang="en-US" sz="2800" dirty="0" err="1" smtClean="0">
                <a:solidFill>
                  <a:srgbClr val="0000FF"/>
                </a:solidFill>
                <a:ea typeface="Calibri" pitchFamily="34" charset="0"/>
                <a:cs typeface="Times New Roman" pitchFamily="18" charset="0"/>
              </a:rPr>
              <a:t>Kumbhodara</a:t>
            </a:r>
            <a:r>
              <a:rPr lang="en-US" sz="2800" dirty="0" smtClean="0">
                <a:solidFill>
                  <a:srgbClr val="0000FF"/>
                </a:solidFill>
                <a:ea typeface="Calibri" pitchFamily="34" charset="0"/>
                <a:cs typeface="Times New Roman" pitchFamily="18" charset="0"/>
              </a:rPr>
              <a:t> was placed in the cave of the mountain to scare the wild elephants and protect the tree. </a:t>
            </a:r>
            <a:r>
              <a:rPr lang="en-US" sz="2800" dirty="0" err="1" smtClean="0">
                <a:solidFill>
                  <a:srgbClr val="0000FF"/>
                </a:solidFill>
                <a:ea typeface="Calibri" pitchFamily="34" charset="0"/>
                <a:cs typeface="Times New Roman" pitchFamily="18" charset="0"/>
              </a:rPr>
              <a:t>Śiva</a:t>
            </a:r>
            <a:r>
              <a:rPr lang="en-US" sz="2800" dirty="0" smtClean="0">
                <a:solidFill>
                  <a:srgbClr val="0000FF"/>
                </a:solidFill>
                <a:ea typeface="Calibri" pitchFamily="34" charset="0"/>
                <a:cs typeface="Times New Roman" pitchFamily="18" charset="0"/>
              </a:rPr>
              <a:t> fixed that who will come to this cave this lion can take it as his meal.</a:t>
            </a:r>
          </a:p>
          <a:p>
            <a:pPr>
              <a:buFont typeface="Arial" pitchFamily="34" charset="0"/>
              <a:buChar char="•"/>
            </a:pPr>
            <a:endParaRPr lang="en-US" sz="2800" dirty="0" smtClean="0"/>
          </a:p>
          <a:p>
            <a:pPr>
              <a:buFont typeface="Arial" pitchFamily="34" charset="0"/>
              <a:buChar char="•"/>
            </a:pPr>
            <a:r>
              <a:rPr lang="en-US" sz="2800" dirty="0" smtClean="0"/>
              <a:t>At the death of </a:t>
            </a:r>
            <a:r>
              <a:rPr lang="en-US" sz="2800" dirty="0" err="1" smtClean="0"/>
              <a:t>Indumatī</a:t>
            </a:r>
            <a:r>
              <a:rPr lang="en-US" sz="2800" dirty="0" smtClean="0"/>
              <a:t> when </a:t>
            </a:r>
            <a:r>
              <a:rPr lang="en-US" sz="2800" dirty="0" err="1" smtClean="0"/>
              <a:t>Aja</a:t>
            </a:r>
            <a:r>
              <a:rPr lang="en-US" sz="2800" dirty="0" smtClean="0"/>
              <a:t> was lamenting in distress he truly said it was heart breaking task for him to offer a garland of </a:t>
            </a:r>
            <a:r>
              <a:rPr lang="en-US" sz="2800" dirty="0" err="1" smtClean="0"/>
              <a:t>Aśoka</a:t>
            </a:r>
            <a:r>
              <a:rPr lang="en-US" sz="2800" dirty="0" smtClean="0"/>
              <a:t> flowers for the funeral of </a:t>
            </a:r>
            <a:r>
              <a:rPr lang="en-US" sz="2800" dirty="0" err="1" smtClean="0"/>
              <a:t>Indumatī</a:t>
            </a:r>
            <a:r>
              <a:rPr lang="en-US" sz="2800" dirty="0" smtClean="0"/>
              <a:t>. </a:t>
            </a:r>
          </a:p>
          <a:p>
            <a:pPr>
              <a:buFont typeface="Arial" pitchFamily="34" charset="0"/>
              <a:buChar char="•"/>
            </a:pPr>
            <a:endParaRPr lang="en-US" sz="2800" dirty="0">
              <a:solidFill>
                <a:schemeClr val="tx1">
                  <a:lumMod val="75000"/>
                  <a:lumOff val="25000"/>
                </a:schemeClr>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04800"/>
            <a:ext cx="8534400" cy="4401205"/>
          </a:xfrm>
          <a:prstGeom prst="rect">
            <a:avLst/>
          </a:prstGeom>
        </p:spPr>
        <p:txBody>
          <a:bodyPr wrap="square">
            <a:spAutoFit/>
          </a:bodyPr>
          <a:lstStyle/>
          <a:p>
            <a:r>
              <a:rPr lang="en-US" sz="2800" dirty="0" err="1" smtClean="0"/>
              <a:t>Aśoka</a:t>
            </a:r>
            <a:r>
              <a:rPr lang="en-US" sz="2800" dirty="0" smtClean="0"/>
              <a:t> tree also mourned by shedding tears in the form of flowers because the tree was supposed to remember its ‘</a:t>
            </a:r>
            <a:r>
              <a:rPr lang="en-US" sz="2800" i="1" dirty="0" err="1" smtClean="0"/>
              <a:t>Dohadakārya</a:t>
            </a:r>
            <a:r>
              <a:rPr lang="en-US" sz="2800" i="1" dirty="0" smtClean="0"/>
              <a:t>’</a:t>
            </a:r>
            <a:r>
              <a:rPr lang="en-US" sz="2800" dirty="0" smtClean="0"/>
              <a:t>(fulfillment of desires) which was done by </a:t>
            </a:r>
            <a:r>
              <a:rPr lang="en-US" sz="2800" dirty="0" err="1" smtClean="0"/>
              <a:t>Indumatī</a:t>
            </a:r>
            <a:r>
              <a:rPr lang="en-US" sz="2800" dirty="0" smtClean="0"/>
              <a:t> by giving the special touch of her left foot. </a:t>
            </a:r>
          </a:p>
          <a:p>
            <a:endParaRPr lang="en-US" sz="2800" dirty="0" smtClean="0"/>
          </a:p>
          <a:p>
            <a:pPr>
              <a:buFont typeface="Arial" pitchFamily="34" charset="0"/>
              <a:buChar char="•"/>
            </a:pPr>
            <a:r>
              <a:rPr lang="en-US" sz="2800" dirty="0" err="1" smtClean="0">
                <a:solidFill>
                  <a:schemeClr val="accent2">
                    <a:lumMod val="75000"/>
                  </a:schemeClr>
                </a:solidFill>
              </a:rPr>
              <a:t>Kālidāsa</a:t>
            </a:r>
            <a:r>
              <a:rPr lang="en-US" sz="2800" dirty="0" smtClean="0">
                <a:solidFill>
                  <a:schemeClr val="accent2">
                    <a:lumMod val="75000"/>
                  </a:schemeClr>
                </a:solidFill>
              </a:rPr>
              <a:t> is well known as nature’s poet and the heroines of his writings are formed with the beauty of nature. But simultaneously he shows that from birth to death the heroines are attached with nature by every activity of their day to day work. </a:t>
            </a:r>
            <a:endParaRPr lang="en-US" sz="2800" dirty="0">
              <a:solidFill>
                <a:schemeClr val="accent2">
                  <a:lumMod val="75000"/>
                </a:schemeClr>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ChangeArrowheads="1"/>
          </p:cNvSpPr>
          <p:nvPr/>
        </p:nvSpPr>
        <p:spPr bwMode="auto">
          <a:xfrm>
            <a:off x="381000" y="0"/>
            <a:ext cx="8382000" cy="56938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 typeface="Arial" pitchFamily="34" charset="0"/>
              <a:buChar char="•"/>
              <a:tabLst/>
            </a:pPr>
            <a:endParaRPr kumimoji="0" lang="en-US" sz="2800" b="0" i="0" u="none" strike="noStrike" cap="none" normalizeH="0" baseline="0" dirty="0" smtClean="0">
              <a:ln>
                <a:noFill/>
              </a:ln>
              <a:solidFill>
                <a:srgbClr val="990000"/>
              </a:solidFill>
              <a:effectLst/>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 typeface="Arial" pitchFamily="34" charset="0"/>
              <a:buChar char="•"/>
              <a:tabLst/>
            </a:pPr>
            <a:r>
              <a:rPr kumimoji="0" lang="en-US" sz="2800" b="0" i="0" u="none" strike="noStrike" cap="none" normalizeH="0" baseline="0" dirty="0" smtClean="0">
                <a:ln>
                  <a:noFill/>
                </a:ln>
                <a:solidFill>
                  <a:srgbClr val="990000"/>
                </a:solidFill>
                <a:effectLst/>
                <a:latin typeface="+mj-lt"/>
                <a:ea typeface="Calibri" pitchFamily="34" charset="0"/>
                <a:cs typeface="Times New Roman" pitchFamily="18" charset="0"/>
              </a:rPr>
              <a:t>At the time of describing the surroundings of his home </a:t>
            </a:r>
            <a:r>
              <a:rPr kumimoji="0" lang="en-US" sz="2800" b="0" i="0" u="none" strike="noStrike" cap="none" normalizeH="0" baseline="0" dirty="0" err="1" smtClean="0">
                <a:ln>
                  <a:noFill/>
                </a:ln>
                <a:solidFill>
                  <a:srgbClr val="990000"/>
                </a:solidFill>
                <a:effectLst/>
                <a:latin typeface="+mj-lt"/>
                <a:ea typeface="Calibri" pitchFamily="34" charset="0"/>
                <a:cs typeface="Times New Roman" pitchFamily="18" charset="0"/>
              </a:rPr>
              <a:t>Yakṣa</a:t>
            </a:r>
            <a:r>
              <a:rPr kumimoji="0" lang="en-US" sz="2800" b="0" i="0" u="none" strike="noStrike" cap="none" normalizeH="0" baseline="0" dirty="0" smtClean="0">
                <a:ln>
                  <a:noFill/>
                </a:ln>
                <a:solidFill>
                  <a:srgbClr val="990000"/>
                </a:solidFill>
                <a:effectLst/>
                <a:latin typeface="+mj-lt"/>
                <a:ea typeface="Calibri" pitchFamily="34" charset="0"/>
                <a:cs typeface="Times New Roman" pitchFamily="18" charset="0"/>
              </a:rPr>
              <a:t> describes:</a:t>
            </a:r>
            <a:endParaRPr kumimoji="0" lang="en-US" sz="2800" b="0" i="0" u="none" strike="noStrike" cap="none" normalizeH="0" baseline="0" dirty="0" smtClean="0">
              <a:ln>
                <a:noFill/>
              </a:ln>
              <a:solidFill>
                <a:srgbClr val="990000"/>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rgbClr val="990000"/>
              </a:solidFill>
              <a:effectLst/>
              <a:latin typeface="+mj-lt"/>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990000"/>
                </a:solidFill>
                <a:effectLst/>
                <a:latin typeface="+mj-lt"/>
                <a:ea typeface="Calibri" pitchFamily="34" charset="0"/>
                <a:cs typeface="Times New Roman" pitchFamily="18" charset="0"/>
              </a:rPr>
              <a:t>There is a pleasure mountain and on it there are a red </a:t>
            </a:r>
            <a:r>
              <a:rPr kumimoji="0" lang="en-US" sz="2800" b="0" i="0" u="none" strike="noStrike" cap="none" normalizeH="0" baseline="0" dirty="0" err="1" smtClean="0">
                <a:ln>
                  <a:noFill/>
                </a:ln>
                <a:solidFill>
                  <a:srgbClr val="990000"/>
                </a:solidFill>
                <a:effectLst/>
                <a:latin typeface="+mj-lt"/>
                <a:ea typeface="Calibri" pitchFamily="34" charset="0"/>
                <a:cs typeface="Times New Roman" pitchFamily="18" charset="0"/>
              </a:rPr>
              <a:t>Aśoka</a:t>
            </a:r>
            <a:r>
              <a:rPr kumimoji="0" lang="en-US" sz="2800" b="0" i="0" u="none" strike="noStrike" cap="none" normalizeH="0" baseline="0" dirty="0" smtClean="0">
                <a:ln>
                  <a:noFill/>
                </a:ln>
                <a:solidFill>
                  <a:srgbClr val="990000"/>
                </a:solidFill>
                <a:effectLst/>
                <a:latin typeface="+mj-lt"/>
                <a:ea typeface="Calibri" pitchFamily="34" charset="0"/>
                <a:cs typeface="Times New Roman" pitchFamily="18" charset="0"/>
              </a:rPr>
              <a:t> tree with its waving foliage and a beautiful </a:t>
            </a:r>
            <a:r>
              <a:rPr kumimoji="0" lang="en-US" sz="2800" b="0" i="0" u="none" strike="noStrike" cap="none" normalizeH="0" baseline="0" dirty="0" err="1" smtClean="0">
                <a:ln>
                  <a:noFill/>
                </a:ln>
                <a:solidFill>
                  <a:srgbClr val="990000"/>
                </a:solidFill>
                <a:effectLst/>
                <a:latin typeface="+mj-lt"/>
                <a:ea typeface="Calibri" pitchFamily="34" charset="0"/>
                <a:cs typeface="Times New Roman" pitchFamily="18" charset="0"/>
              </a:rPr>
              <a:t>Keśara</a:t>
            </a:r>
            <a:r>
              <a:rPr kumimoji="0" lang="en-US" sz="2800" b="0" i="0" u="none" strike="noStrike" cap="none" normalizeH="0" baseline="0" dirty="0" smtClean="0">
                <a:ln>
                  <a:noFill/>
                </a:ln>
                <a:solidFill>
                  <a:srgbClr val="990000"/>
                </a:solidFill>
                <a:effectLst/>
                <a:latin typeface="+mj-lt"/>
                <a:ea typeface="Calibri" pitchFamily="34" charset="0"/>
                <a:cs typeface="Times New Roman" pitchFamily="18" charset="0"/>
              </a:rPr>
              <a:t> close to the bower of the </a:t>
            </a:r>
            <a:r>
              <a:rPr kumimoji="0" lang="en-US" sz="2800" b="0" i="0" u="none" strike="noStrike" cap="none" normalizeH="0" baseline="0" dirty="0" err="1" smtClean="0">
                <a:ln>
                  <a:noFill/>
                </a:ln>
                <a:solidFill>
                  <a:srgbClr val="990000"/>
                </a:solidFill>
                <a:effectLst/>
                <a:latin typeface="+mj-lt"/>
                <a:ea typeface="Calibri" pitchFamily="34" charset="0"/>
                <a:cs typeface="Times New Roman" pitchFamily="18" charset="0"/>
              </a:rPr>
              <a:t>Mādhavī</a:t>
            </a:r>
            <a:r>
              <a:rPr kumimoji="0" lang="en-US" sz="2800" b="0" i="0" u="none" strike="noStrike" cap="none" normalizeH="0" baseline="0" dirty="0" smtClean="0">
                <a:ln>
                  <a:noFill/>
                </a:ln>
                <a:solidFill>
                  <a:srgbClr val="990000"/>
                </a:solidFill>
                <a:effectLst/>
                <a:latin typeface="+mj-lt"/>
                <a:ea typeface="Calibri" pitchFamily="34" charset="0"/>
                <a:cs typeface="Times New Roman" pitchFamily="18" charset="0"/>
              </a:rPr>
              <a:t> creepers (</a:t>
            </a:r>
            <a:r>
              <a:rPr kumimoji="0" lang="en-US" sz="2800" b="0" i="1" u="none" strike="noStrike" cap="none" normalizeH="0" baseline="0" dirty="0" err="1" smtClean="0">
                <a:ln>
                  <a:noFill/>
                </a:ln>
                <a:solidFill>
                  <a:srgbClr val="FF0066"/>
                </a:solidFill>
                <a:effectLst/>
                <a:latin typeface="+mj-lt"/>
                <a:ea typeface="Calibri" pitchFamily="34" charset="0"/>
                <a:cs typeface="Times New Roman" pitchFamily="18" charset="0"/>
              </a:rPr>
              <a:t>atimuktalatā</a:t>
            </a:r>
            <a:r>
              <a:rPr kumimoji="0" lang="en-US" sz="2800" b="0" i="0" u="none" strike="noStrike" cap="none" normalizeH="0" baseline="0" dirty="0" smtClean="0">
                <a:ln>
                  <a:noFill/>
                </a:ln>
                <a:solidFill>
                  <a:srgbClr val="990000"/>
                </a:solidFill>
                <a:effectLst/>
                <a:latin typeface="+mj-lt"/>
                <a:ea typeface="Calibri" pitchFamily="34" charset="0"/>
                <a:cs typeface="Times New Roman" pitchFamily="18" charset="0"/>
              </a:rPr>
              <a:t>) having a hedge of the </a:t>
            </a:r>
            <a:r>
              <a:rPr kumimoji="0" lang="en-US" sz="2800" b="0" i="0" u="none" strike="noStrike" cap="none" normalizeH="0" baseline="0" dirty="0" err="1" smtClean="0">
                <a:ln>
                  <a:noFill/>
                </a:ln>
                <a:solidFill>
                  <a:srgbClr val="990000"/>
                </a:solidFill>
                <a:effectLst/>
                <a:latin typeface="+mj-lt"/>
                <a:ea typeface="Calibri" pitchFamily="34" charset="0"/>
                <a:cs typeface="Times New Roman" pitchFamily="18" charset="0"/>
              </a:rPr>
              <a:t>Kurubaka</a:t>
            </a:r>
            <a:r>
              <a:rPr kumimoji="0" lang="en-US" sz="2800" b="0" i="0" u="none" strike="noStrike" cap="none" normalizeH="0" baseline="0" dirty="0" smtClean="0">
                <a:ln>
                  <a:noFill/>
                </a:ln>
                <a:solidFill>
                  <a:srgbClr val="990000"/>
                </a:solidFill>
                <a:effectLst/>
                <a:latin typeface="+mj-lt"/>
                <a:ea typeface="Calibri" pitchFamily="34" charset="0"/>
                <a:cs typeface="Times New Roman" pitchFamily="18" charset="0"/>
              </a:rPr>
              <a:t> plants. The </a:t>
            </a:r>
            <a:r>
              <a:rPr kumimoji="0" lang="en-US" sz="2800" b="0" i="0" u="none" strike="noStrike" cap="none" normalizeH="0" baseline="0" dirty="0" err="1" smtClean="0">
                <a:ln>
                  <a:noFill/>
                </a:ln>
                <a:solidFill>
                  <a:srgbClr val="990000"/>
                </a:solidFill>
                <a:effectLst/>
                <a:latin typeface="+mj-lt"/>
                <a:ea typeface="Calibri" pitchFamily="34" charset="0"/>
                <a:cs typeface="Times New Roman" pitchFamily="18" charset="0"/>
              </a:rPr>
              <a:t>Aśoka</a:t>
            </a:r>
            <a:r>
              <a:rPr kumimoji="0" lang="en-US" sz="2800" b="0" i="0" u="none" strike="noStrike" cap="none" normalizeH="0" baseline="0" dirty="0" smtClean="0">
                <a:ln>
                  <a:noFill/>
                </a:ln>
                <a:solidFill>
                  <a:srgbClr val="990000"/>
                </a:solidFill>
                <a:effectLst/>
                <a:latin typeface="+mj-lt"/>
                <a:ea typeface="Calibri" pitchFamily="34" charset="0"/>
                <a:cs typeface="Times New Roman" pitchFamily="18" charset="0"/>
              </a:rPr>
              <a:t> (Red </a:t>
            </a:r>
            <a:r>
              <a:rPr kumimoji="0" lang="en-US" sz="2800" b="0" i="0" u="none" strike="noStrike" cap="none" normalizeH="0" baseline="0" dirty="0" err="1" smtClean="0">
                <a:ln>
                  <a:noFill/>
                </a:ln>
                <a:solidFill>
                  <a:srgbClr val="990000"/>
                </a:solidFill>
                <a:effectLst/>
                <a:latin typeface="+mj-lt"/>
                <a:ea typeface="Calibri" pitchFamily="34" charset="0"/>
                <a:cs typeface="Times New Roman" pitchFamily="18" charset="0"/>
              </a:rPr>
              <a:t>Aśoka</a:t>
            </a:r>
            <a:r>
              <a:rPr kumimoji="0" lang="en-US" sz="2800" b="0" i="0" u="none" strike="noStrike" cap="none" normalizeH="0" baseline="0" dirty="0" smtClean="0">
                <a:ln>
                  <a:noFill/>
                </a:ln>
                <a:solidFill>
                  <a:srgbClr val="990000"/>
                </a:solidFill>
                <a:effectLst/>
                <a:latin typeface="+mj-lt"/>
                <a:ea typeface="Calibri" pitchFamily="34" charset="0"/>
                <a:cs typeface="Times New Roman" pitchFamily="18" charset="0"/>
              </a:rPr>
              <a:t>) is said to put forth flowers when kicked with her left foot by </a:t>
            </a:r>
            <a:r>
              <a:rPr kumimoji="0" lang="en-US" sz="2800" b="0" i="0" u="none" strike="noStrike" cap="none" normalizeH="0" baseline="0" dirty="0" err="1" smtClean="0">
                <a:ln>
                  <a:noFill/>
                </a:ln>
                <a:solidFill>
                  <a:srgbClr val="990000"/>
                </a:solidFill>
                <a:effectLst/>
                <a:latin typeface="+mj-lt"/>
                <a:ea typeface="Calibri" pitchFamily="34" charset="0"/>
                <a:cs typeface="Times New Roman" pitchFamily="18" charset="0"/>
              </a:rPr>
              <a:t>Yakṣapatnī</a:t>
            </a:r>
            <a:r>
              <a:rPr kumimoji="0" lang="en-US" sz="2800" b="0" i="0" u="none" strike="noStrike" cap="none" normalizeH="0" baseline="0" dirty="0" smtClean="0">
                <a:ln>
                  <a:noFill/>
                </a:ln>
                <a:solidFill>
                  <a:srgbClr val="990000"/>
                </a:solidFill>
                <a:effectLst/>
                <a:latin typeface="+mj-lt"/>
                <a:ea typeface="Calibri" pitchFamily="34" charset="0"/>
                <a:cs typeface="Times New Roman" pitchFamily="18" charset="0"/>
              </a:rPr>
              <a:t>. </a:t>
            </a:r>
            <a:r>
              <a:rPr kumimoji="0" lang="en-US" sz="2800" b="0" i="0" u="none" strike="noStrike" cap="none" normalizeH="0" baseline="0" dirty="0" err="1" smtClean="0">
                <a:ln>
                  <a:noFill/>
                </a:ln>
                <a:solidFill>
                  <a:srgbClr val="990000"/>
                </a:solidFill>
                <a:effectLst/>
                <a:latin typeface="+mj-lt"/>
                <a:ea typeface="Calibri" pitchFamily="34" charset="0"/>
                <a:cs typeface="Times New Roman" pitchFamily="18" charset="0"/>
              </a:rPr>
              <a:t>Kālidāsa</a:t>
            </a:r>
            <a:r>
              <a:rPr kumimoji="0" lang="en-US" sz="2800" b="0" i="0" u="none" strike="noStrike" cap="none" normalizeH="0" baseline="0" dirty="0" smtClean="0">
                <a:ln>
                  <a:noFill/>
                </a:ln>
                <a:solidFill>
                  <a:srgbClr val="990000"/>
                </a:solidFill>
                <a:effectLst/>
                <a:latin typeface="+mj-lt"/>
                <a:ea typeface="Calibri" pitchFamily="34" charset="0"/>
                <a:cs typeface="Times New Roman" pitchFamily="18" charset="0"/>
              </a:rPr>
              <a:t> uses the term ‘</a:t>
            </a:r>
            <a:r>
              <a:rPr kumimoji="0" lang="en-US" sz="2800" b="0" i="1" u="none" strike="noStrike" cap="none" normalizeH="0" baseline="0" dirty="0" err="1" smtClean="0">
                <a:ln>
                  <a:noFill/>
                </a:ln>
                <a:solidFill>
                  <a:srgbClr val="FF0000"/>
                </a:solidFill>
                <a:effectLst/>
                <a:latin typeface="+mj-lt"/>
                <a:ea typeface="Calibri" pitchFamily="34" charset="0"/>
                <a:cs typeface="Times New Roman" pitchFamily="18" charset="0"/>
              </a:rPr>
              <a:t>dohodachadmanā</a:t>
            </a:r>
            <a:r>
              <a:rPr kumimoji="0" lang="en-US" sz="2800" b="0" i="0" u="none" strike="noStrike" cap="none" normalizeH="0" baseline="0" dirty="0" smtClean="0">
                <a:ln>
                  <a:noFill/>
                </a:ln>
                <a:solidFill>
                  <a:srgbClr val="990000"/>
                </a:solidFill>
                <a:effectLst/>
                <a:latin typeface="+mj-lt"/>
                <a:ea typeface="Calibri" pitchFamily="34" charset="0"/>
                <a:cs typeface="Times New Roman" pitchFamily="18" charset="0"/>
              </a:rPr>
              <a:t>’ which means although the trees are able to bloom intentionally as they want the touch of </a:t>
            </a:r>
            <a:r>
              <a:rPr kumimoji="0" lang="en-US" sz="2800" b="0" i="0" u="none" strike="noStrike" cap="none" normalizeH="0" baseline="0" dirty="0" err="1" smtClean="0">
                <a:ln>
                  <a:noFill/>
                </a:ln>
                <a:solidFill>
                  <a:srgbClr val="990000"/>
                </a:solidFill>
                <a:effectLst/>
                <a:latin typeface="+mj-lt"/>
                <a:ea typeface="Calibri" pitchFamily="34" charset="0"/>
                <a:cs typeface="Times New Roman" pitchFamily="18" charset="0"/>
              </a:rPr>
              <a:t>Yakṣapatnī’s</a:t>
            </a:r>
            <a:r>
              <a:rPr kumimoji="0" lang="en-US" sz="2800" b="0" i="0" u="none" strike="noStrike" cap="none" normalizeH="0" baseline="0" dirty="0" smtClean="0">
                <a:ln>
                  <a:noFill/>
                </a:ln>
                <a:solidFill>
                  <a:srgbClr val="990000"/>
                </a:solidFill>
                <a:effectLst/>
                <a:latin typeface="+mj-lt"/>
                <a:ea typeface="Calibri" pitchFamily="34" charset="0"/>
                <a:cs typeface="Times New Roman" pitchFamily="18" charset="0"/>
              </a:rPr>
              <a:t> left foot.</a:t>
            </a:r>
            <a:endParaRPr kumimoji="0" lang="en-US" sz="2800" b="0" i="0" u="none" strike="noStrike" cap="none" normalizeH="0" baseline="0" dirty="0" smtClean="0">
              <a:ln>
                <a:noFill/>
              </a:ln>
              <a:solidFill>
                <a:srgbClr val="990000"/>
              </a:solidFill>
              <a:effectLst/>
              <a:latin typeface="+mj-lt"/>
              <a:cs typeface="Arial"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ChangeArrowheads="1"/>
          </p:cNvSpPr>
          <p:nvPr/>
        </p:nvSpPr>
        <p:spPr bwMode="auto">
          <a:xfrm>
            <a:off x="152400" y="457200"/>
            <a:ext cx="876300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 typeface="Arial" pitchFamily="34" charset="0"/>
              <a:buChar char="•"/>
              <a:tabLst/>
            </a:pPr>
            <a:r>
              <a:rPr kumimoji="0" lang="en-US" sz="2800" b="0" i="0" u="none" strike="noStrike" cap="none" normalizeH="0" baseline="0" dirty="0" smtClean="0">
                <a:ln>
                  <a:noFill/>
                </a:ln>
                <a:solidFill>
                  <a:srgbClr val="006600"/>
                </a:solidFill>
                <a:effectLst/>
                <a:ea typeface="Calibri" pitchFamily="34" charset="0"/>
                <a:cs typeface="Times New Roman" pitchFamily="18" charset="0"/>
              </a:rPr>
              <a:t>The heroines of his literature always seen to learn something from nature. The royal swans taught </a:t>
            </a:r>
            <a:r>
              <a:rPr kumimoji="0" lang="en-US" sz="2800" b="0" i="0" u="none" strike="noStrike" cap="none" normalizeH="0" baseline="0" dirty="0" err="1" smtClean="0">
                <a:ln>
                  <a:noFill/>
                </a:ln>
                <a:solidFill>
                  <a:srgbClr val="006600"/>
                </a:solidFill>
                <a:effectLst/>
                <a:ea typeface="Calibri" pitchFamily="34" charset="0"/>
                <a:cs typeface="Times New Roman" pitchFamily="18" charset="0"/>
              </a:rPr>
              <a:t>Pārvatī</a:t>
            </a:r>
            <a:r>
              <a:rPr kumimoji="0" lang="en-US" sz="2800" b="0" i="0" u="none" strike="noStrike" cap="none" normalizeH="0" baseline="0" dirty="0" smtClean="0">
                <a:ln>
                  <a:noFill/>
                </a:ln>
                <a:solidFill>
                  <a:srgbClr val="006600"/>
                </a:solidFill>
                <a:effectLst/>
                <a:ea typeface="Calibri" pitchFamily="34" charset="0"/>
                <a:cs typeface="Times New Roman" pitchFamily="18" charset="0"/>
              </a:rPr>
              <a:t> how to step beautifully because they themselves learn from her in return how to utter notes sweet like the jingle of her foot ornaments.  They also tried to learn the sweet voice of cuckoos, tremulous glances from deer, amorous sports from creepers. </a:t>
            </a:r>
          </a:p>
          <a:p>
            <a:pPr marL="0" marR="0" lvl="0" indent="0" algn="just" defTabSz="914400" rtl="0" eaLnBrk="1" fontAlgn="base" latinLnBrk="0" hangingPunct="1">
              <a:lnSpc>
                <a:spcPct val="100000"/>
              </a:lnSpc>
              <a:spcBef>
                <a:spcPct val="0"/>
              </a:spcBef>
              <a:spcAft>
                <a:spcPct val="0"/>
              </a:spcAft>
              <a:buClrTx/>
              <a:buSzTx/>
              <a:buFont typeface="Arial" pitchFamily="34" charset="0"/>
              <a:buChar char="•"/>
              <a:tabLst/>
            </a:pPr>
            <a:endParaRPr lang="en-US" sz="2800" dirty="0" smtClean="0">
              <a:latin typeface="Times New Roman" pitchFamily="18" charset="0"/>
              <a:cs typeface="Times New Roman" pitchFamily="18" charset="0"/>
            </a:endParaRPr>
          </a:p>
          <a:p>
            <a:pPr lvl="0" algn="just" fontAlgn="base">
              <a:spcBef>
                <a:spcPct val="0"/>
              </a:spcBef>
              <a:spcAft>
                <a:spcPct val="0"/>
              </a:spcAft>
              <a:buFont typeface="Arial" pitchFamily="34" charset="0"/>
              <a:buChar char="•"/>
            </a:pPr>
            <a:r>
              <a:rPr lang="en-US" sz="2800" dirty="0" smtClean="0"/>
              <a:t>Every performing art has its origin in nature. It is important to note that ‘</a:t>
            </a:r>
            <a:r>
              <a:rPr lang="en-US" sz="2800" dirty="0" err="1" smtClean="0"/>
              <a:t>Saptasvaras</a:t>
            </a:r>
            <a:r>
              <a:rPr lang="en-US" sz="2800" dirty="0" smtClean="0"/>
              <a:t>’, the basic notes of music, evolved from the cries of different animals and birds. </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ChangeArrowheads="1"/>
          </p:cNvSpPr>
          <p:nvPr/>
        </p:nvSpPr>
        <p:spPr bwMode="auto">
          <a:xfrm>
            <a:off x="381000" y="0"/>
            <a:ext cx="8382000" cy="65556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buFont typeface="Arial" pitchFamily="34" charset="0"/>
              <a:buChar char="•"/>
            </a:pPr>
            <a:r>
              <a:rPr lang="en-US" sz="2800" dirty="0" smtClean="0">
                <a:solidFill>
                  <a:schemeClr val="tx2">
                    <a:lumMod val="75000"/>
                  </a:schemeClr>
                </a:solidFill>
              </a:rPr>
              <a:t>The Indian musicians described that peacocks call in </a:t>
            </a:r>
            <a:r>
              <a:rPr lang="en-US" sz="2800" dirty="0" err="1" smtClean="0">
                <a:solidFill>
                  <a:schemeClr val="tx2">
                    <a:lumMod val="75000"/>
                  </a:schemeClr>
                </a:solidFill>
              </a:rPr>
              <a:t>saḍgama</a:t>
            </a:r>
            <a:r>
              <a:rPr lang="en-US" sz="2800" dirty="0" smtClean="0">
                <a:solidFill>
                  <a:schemeClr val="tx2">
                    <a:lumMod val="75000"/>
                  </a:schemeClr>
                </a:solidFill>
              </a:rPr>
              <a:t> (</a:t>
            </a:r>
            <a:r>
              <a:rPr lang="en-US" sz="2800" dirty="0" err="1" smtClean="0">
                <a:solidFill>
                  <a:schemeClr val="tx2">
                    <a:lumMod val="75000"/>
                  </a:schemeClr>
                </a:solidFill>
              </a:rPr>
              <a:t>sā</a:t>
            </a:r>
            <a:r>
              <a:rPr lang="en-US" sz="2800" dirty="0" smtClean="0">
                <a:solidFill>
                  <a:schemeClr val="tx2">
                    <a:lumMod val="75000"/>
                  </a:schemeClr>
                </a:solidFill>
              </a:rPr>
              <a:t>), </a:t>
            </a:r>
            <a:r>
              <a:rPr lang="en-US" sz="2800" dirty="0" err="1" smtClean="0">
                <a:solidFill>
                  <a:schemeClr val="tx2">
                    <a:lumMod val="75000"/>
                  </a:schemeClr>
                </a:solidFill>
              </a:rPr>
              <a:t>Cātaka</a:t>
            </a:r>
            <a:r>
              <a:rPr lang="en-US" sz="2800" dirty="0" smtClean="0">
                <a:solidFill>
                  <a:schemeClr val="tx2">
                    <a:lumMod val="75000"/>
                  </a:schemeClr>
                </a:solidFill>
              </a:rPr>
              <a:t> birds call as well as bulls and cows low in </a:t>
            </a:r>
            <a:r>
              <a:rPr lang="en-US" sz="2800" dirty="0" err="1" smtClean="0">
                <a:solidFill>
                  <a:schemeClr val="tx2">
                    <a:lumMod val="75000"/>
                  </a:schemeClr>
                </a:solidFill>
              </a:rPr>
              <a:t>Ṛiṣabha</a:t>
            </a:r>
            <a:r>
              <a:rPr lang="en-US" sz="2800" dirty="0" smtClean="0">
                <a:solidFill>
                  <a:schemeClr val="tx2">
                    <a:lumMod val="75000"/>
                  </a:schemeClr>
                </a:solidFill>
              </a:rPr>
              <a:t> (Re), goats and sheep bleat in </a:t>
            </a:r>
            <a:r>
              <a:rPr lang="en-US" sz="2800" dirty="0" err="1" smtClean="0">
                <a:solidFill>
                  <a:schemeClr val="tx2">
                    <a:lumMod val="75000"/>
                  </a:schemeClr>
                </a:solidFill>
              </a:rPr>
              <a:t>Gandhāra</a:t>
            </a:r>
            <a:r>
              <a:rPr lang="en-US" sz="2800" dirty="0" smtClean="0">
                <a:solidFill>
                  <a:schemeClr val="tx2">
                    <a:lumMod val="75000"/>
                  </a:schemeClr>
                </a:solidFill>
              </a:rPr>
              <a:t> (</a:t>
            </a:r>
            <a:r>
              <a:rPr lang="en-US" sz="2800" dirty="0" err="1" smtClean="0">
                <a:solidFill>
                  <a:schemeClr val="tx2">
                    <a:lumMod val="75000"/>
                  </a:schemeClr>
                </a:solidFill>
              </a:rPr>
              <a:t>Gā</a:t>
            </a:r>
            <a:r>
              <a:rPr lang="en-US" sz="2800" dirty="0" smtClean="0">
                <a:solidFill>
                  <a:schemeClr val="tx2">
                    <a:lumMod val="75000"/>
                  </a:schemeClr>
                </a:solidFill>
              </a:rPr>
              <a:t>), </a:t>
            </a:r>
            <a:r>
              <a:rPr lang="en-US" sz="2800" dirty="0" err="1" smtClean="0">
                <a:solidFill>
                  <a:schemeClr val="tx2">
                    <a:lumMod val="75000"/>
                  </a:schemeClr>
                </a:solidFill>
              </a:rPr>
              <a:t>Krounca</a:t>
            </a:r>
            <a:r>
              <a:rPr lang="en-US" sz="2800" dirty="0" smtClean="0">
                <a:solidFill>
                  <a:schemeClr val="tx2">
                    <a:lumMod val="75000"/>
                  </a:schemeClr>
                </a:solidFill>
              </a:rPr>
              <a:t> birds sing and lions roar in </a:t>
            </a:r>
            <a:r>
              <a:rPr lang="en-US" sz="2800" dirty="0" err="1" smtClean="0">
                <a:solidFill>
                  <a:schemeClr val="tx2">
                    <a:lumMod val="75000"/>
                  </a:schemeClr>
                </a:solidFill>
              </a:rPr>
              <a:t>Madhyamā</a:t>
            </a:r>
            <a:r>
              <a:rPr lang="en-US" sz="2800" dirty="0" smtClean="0">
                <a:solidFill>
                  <a:schemeClr val="tx2">
                    <a:lumMod val="75000"/>
                  </a:schemeClr>
                </a:solidFill>
              </a:rPr>
              <a:t> (</a:t>
            </a:r>
            <a:r>
              <a:rPr lang="en-US" sz="2800" dirty="0" err="1" smtClean="0">
                <a:solidFill>
                  <a:schemeClr val="tx2">
                    <a:lumMod val="75000"/>
                  </a:schemeClr>
                </a:solidFill>
              </a:rPr>
              <a:t>Mā</a:t>
            </a:r>
            <a:r>
              <a:rPr lang="en-US" sz="2800" dirty="0" smtClean="0">
                <a:solidFill>
                  <a:schemeClr val="tx2">
                    <a:lumMod val="75000"/>
                  </a:schemeClr>
                </a:solidFill>
              </a:rPr>
              <a:t>), frogs croak and horses neigh in </a:t>
            </a:r>
            <a:r>
              <a:rPr lang="en-US" sz="2800" dirty="0" err="1" smtClean="0">
                <a:solidFill>
                  <a:schemeClr val="tx2">
                    <a:lumMod val="75000"/>
                  </a:schemeClr>
                </a:solidFill>
              </a:rPr>
              <a:t>Dhaivata</a:t>
            </a:r>
            <a:r>
              <a:rPr lang="en-US" sz="2800" dirty="0" smtClean="0">
                <a:solidFill>
                  <a:schemeClr val="tx2">
                    <a:lumMod val="75000"/>
                  </a:schemeClr>
                </a:solidFill>
              </a:rPr>
              <a:t> (</a:t>
            </a:r>
            <a:r>
              <a:rPr lang="en-US" sz="2800" dirty="0" err="1" smtClean="0">
                <a:solidFill>
                  <a:schemeClr val="tx2">
                    <a:lumMod val="75000"/>
                  </a:schemeClr>
                </a:solidFill>
              </a:rPr>
              <a:t>Dhā</a:t>
            </a:r>
            <a:r>
              <a:rPr lang="en-US" sz="2800" dirty="0" smtClean="0">
                <a:solidFill>
                  <a:schemeClr val="tx2">
                    <a:lumMod val="75000"/>
                  </a:schemeClr>
                </a:solidFill>
              </a:rPr>
              <a:t>), elephants trumpet in </a:t>
            </a:r>
            <a:r>
              <a:rPr lang="en-US" sz="2800" dirty="0" err="1" smtClean="0">
                <a:solidFill>
                  <a:schemeClr val="tx2">
                    <a:lumMod val="75000"/>
                  </a:schemeClr>
                </a:solidFill>
              </a:rPr>
              <a:t>Nishada</a:t>
            </a:r>
            <a:r>
              <a:rPr lang="en-US" sz="2800" dirty="0" smtClean="0">
                <a:solidFill>
                  <a:schemeClr val="tx2">
                    <a:lumMod val="75000"/>
                  </a:schemeClr>
                </a:solidFill>
              </a:rPr>
              <a:t> (Ni).</a:t>
            </a:r>
            <a:endParaRPr lang="en-US" sz="2800" dirty="0" smtClean="0">
              <a:solidFill>
                <a:schemeClr val="tx2">
                  <a:lumMod val="75000"/>
                </a:schemeClr>
              </a:solidFill>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 typeface="Arial" pitchFamily="34" charset="0"/>
              <a:buChar char="•"/>
              <a:tabLst/>
            </a:pPr>
            <a:endParaRPr kumimoji="0" lang="en-US" sz="2800" b="0" i="0" u="none" strike="noStrike" cap="none" normalizeH="0" baseline="0" dirty="0" smtClean="0">
              <a:ln>
                <a:noFill/>
              </a:ln>
              <a:solidFill>
                <a:schemeClr val="tx2">
                  <a:lumMod val="75000"/>
                </a:schemeClr>
              </a:solidFill>
              <a:effectLst/>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 typeface="Arial" pitchFamily="34" charset="0"/>
              <a:buChar char="•"/>
              <a:tabLst/>
            </a:pPr>
            <a:r>
              <a:rPr kumimoji="0" lang="en-US" sz="2800" b="0" i="0" u="none" strike="noStrike" cap="none" normalizeH="0" baseline="0" dirty="0" smtClean="0">
                <a:ln>
                  <a:noFill/>
                </a:ln>
                <a:solidFill>
                  <a:schemeClr val="tx2">
                    <a:lumMod val="75000"/>
                  </a:schemeClr>
                </a:solidFill>
                <a:effectLst/>
                <a:latin typeface="+mj-lt"/>
                <a:ea typeface="Calibri" pitchFamily="34" charset="0"/>
                <a:cs typeface="Times New Roman" pitchFamily="18" charset="0"/>
              </a:rPr>
              <a:t>Living in nature’s lap, the primitive man must have watched how snakes danced spreading their hoods, and how peacocks danced spreading their colorful plumes. Then he must have tried to imitate them. These initial attempts of imitation of sights of nature slowly evolved into different forms of dance. People made different musical instruments, having been inspired by the sounds and sights of nature also. </a:t>
            </a:r>
            <a:endParaRPr kumimoji="0" lang="en-US" sz="2800" b="0" i="0" u="none" strike="noStrike" cap="none" normalizeH="0" baseline="0" dirty="0" smtClean="0">
              <a:ln>
                <a:noFill/>
              </a:ln>
              <a:solidFill>
                <a:schemeClr val="tx2">
                  <a:lumMod val="75000"/>
                </a:schemeClr>
              </a:solidFill>
              <a:effectLst/>
              <a:latin typeface="+mj-lt"/>
              <a:cs typeface="Arial"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685800"/>
            <a:ext cx="8534400" cy="4832092"/>
          </a:xfrm>
          <a:prstGeom prst="rect">
            <a:avLst/>
          </a:prstGeom>
        </p:spPr>
        <p:txBody>
          <a:bodyPr wrap="square">
            <a:spAutoFit/>
          </a:bodyPr>
          <a:lstStyle/>
          <a:p>
            <a:pPr>
              <a:buFont typeface="Arial" pitchFamily="34" charset="0"/>
              <a:buChar char="•"/>
            </a:pPr>
            <a:r>
              <a:rPr lang="en-US" sz="2800" dirty="0" smtClean="0">
                <a:solidFill>
                  <a:srgbClr val="7030A0"/>
                </a:solidFill>
              </a:rPr>
              <a:t>Actually still nature is the source of our every need and people are collecting everything directly or indirectly from it but they forget to take care of the source. As a result, natural sources are decreasing, the qualities of corns, fruits, vegetables, the nutrition of natural foods are vanishing. </a:t>
            </a:r>
          </a:p>
          <a:p>
            <a:pPr>
              <a:buFont typeface="Arial" pitchFamily="34" charset="0"/>
              <a:buChar char="•"/>
            </a:pPr>
            <a:endParaRPr lang="en-US" sz="2800" dirty="0" smtClean="0">
              <a:solidFill>
                <a:srgbClr val="7030A0"/>
              </a:solidFill>
            </a:endParaRPr>
          </a:p>
          <a:p>
            <a:pPr>
              <a:buFont typeface="Arial" pitchFamily="34" charset="0"/>
              <a:buChar char="•"/>
            </a:pPr>
            <a:r>
              <a:rPr lang="en-US" sz="2800" dirty="0" smtClean="0">
                <a:solidFill>
                  <a:srgbClr val="7030A0"/>
                </a:solidFill>
              </a:rPr>
              <a:t>Men are nowadays replacing the lack of vitamins, proteins and nutrition artificially. They made lot of artificial nutritious foods, multivitamins, medicines to fill up the lack of nutrition in the body.</a:t>
            </a:r>
            <a:endParaRPr lang="en-US" sz="2800" dirty="0">
              <a:solidFill>
                <a:srgbClr val="7030A0"/>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457200"/>
            <a:ext cx="8686800" cy="3970318"/>
          </a:xfrm>
          <a:prstGeom prst="rect">
            <a:avLst/>
          </a:prstGeom>
        </p:spPr>
        <p:txBody>
          <a:bodyPr wrap="square">
            <a:spAutoFit/>
          </a:bodyPr>
          <a:lstStyle/>
          <a:p>
            <a:r>
              <a:rPr lang="en-US" sz="2800" dirty="0" smtClean="0">
                <a:solidFill>
                  <a:schemeClr val="accent2">
                    <a:lumMod val="75000"/>
                  </a:schemeClr>
                </a:solidFill>
              </a:rPr>
              <a:t>Not only that nowadays people are busy to make buildings, bridges, towns, artificial gardens. To beautify their roads with artificial things they are cutting the natural trees. They like to decorate their home with artificial flowers. They forget about the mother earth; they forget about the co inhabitants of the earth. They like to see the fishes in aquarium, they like to keep the birds in cages, they like to confine animals in zoos and forget to show the kindness which they deserve. </a:t>
            </a:r>
            <a:endParaRPr lang="en-US" sz="2800" dirty="0">
              <a:solidFill>
                <a:schemeClr val="accent2">
                  <a:lumMod val="75000"/>
                </a:schemeClr>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pic for ppt\deforestation.jpg"/>
          <p:cNvPicPr>
            <a:picLocks noChangeAspect="1" noChangeArrowheads="1"/>
          </p:cNvPicPr>
          <p:nvPr/>
        </p:nvPicPr>
        <p:blipFill>
          <a:blip r:embed="rId2"/>
          <a:srcRect/>
          <a:stretch>
            <a:fillRect/>
          </a:stretch>
        </p:blipFill>
        <p:spPr bwMode="auto">
          <a:xfrm>
            <a:off x="476250" y="666750"/>
            <a:ext cx="8191500" cy="5524500"/>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ChangeArrowheads="1"/>
          </p:cNvSpPr>
          <p:nvPr/>
        </p:nvSpPr>
        <p:spPr bwMode="auto">
          <a:xfrm>
            <a:off x="304800" y="0"/>
            <a:ext cx="8610600"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lumMod val="85000"/>
                  <a:lumOff val="15000"/>
                </a:schemeClr>
              </a:solidFill>
              <a:effectLst/>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n-US" sz="2800" dirty="0" smtClean="0">
              <a:solidFill>
                <a:schemeClr val="tx1">
                  <a:lumMod val="85000"/>
                  <a:lumOff val="15000"/>
                </a:schemeClr>
              </a:solidFill>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lumMod val="85000"/>
                  <a:lumOff val="15000"/>
                </a:schemeClr>
              </a:solidFill>
              <a:effectLst/>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FF0000"/>
                </a:solidFill>
                <a:effectLst/>
                <a:ea typeface="Calibri" pitchFamily="34" charset="0"/>
                <a:cs typeface="Times New Roman" pitchFamily="18" charset="0"/>
              </a:rPr>
              <a:t>As a result, the eco system is slowly breaking down. People are digging their own graves. They should learn from </a:t>
            </a:r>
            <a:r>
              <a:rPr kumimoji="0" lang="en-US" sz="2800" b="0" i="0" u="none" strike="noStrike" cap="none" normalizeH="0" baseline="0" dirty="0" err="1" smtClean="0">
                <a:ln>
                  <a:noFill/>
                </a:ln>
                <a:solidFill>
                  <a:srgbClr val="FF0000"/>
                </a:solidFill>
                <a:effectLst/>
                <a:ea typeface="Calibri" pitchFamily="34" charset="0"/>
                <a:cs typeface="Times New Roman" pitchFamily="18" charset="0"/>
              </a:rPr>
              <a:t>Kālidāsa’s</a:t>
            </a:r>
            <a:r>
              <a:rPr kumimoji="0" lang="en-US" sz="2800" b="0" i="0" u="none" strike="noStrike" cap="none" normalizeH="0" baseline="0" dirty="0" smtClean="0">
                <a:ln>
                  <a:noFill/>
                </a:ln>
                <a:solidFill>
                  <a:srgbClr val="FF0000"/>
                </a:solidFill>
                <a:effectLst/>
                <a:ea typeface="Calibri" pitchFamily="34" charset="0"/>
                <a:cs typeface="Times New Roman" pitchFamily="18" charset="0"/>
              </a:rPr>
              <a:t> literature how to live in harmony with nature, how to take care of plants, how to be sympathetic towards animals etc. If the humans do not take lesson today, soon they will face the destruction of their civilization. The world’s most intelligent animals will soon become extinct.</a:t>
            </a:r>
            <a:endParaRPr kumimoji="0" lang="en-US" sz="2800" b="0" i="0" u="none" strike="noStrike" cap="none" normalizeH="0" baseline="0" dirty="0" smtClean="0">
              <a:ln>
                <a:noFill/>
              </a:ln>
              <a:solidFill>
                <a:srgbClr val="FF0000"/>
              </a:solidFill>
              <a:effectLst/>
              <a:cs typeface="Arial"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D:\pic for ppt\photo-hands-holding-green-heart-shaped.jpg"/>
          <p:cNvPicPr>
            <a:picLocks noChangeAspect="1" noChangeArrowheads="1"/>
          </p:cNvPicPr>
          <p:nvPr/>
        </p:nvPicPr>
        <p:blipFill>
          <a:blip r:embed="rId2"/>
          <a:srcRect/>
          <a:stretch>
            <a:fillRect/>
          </a:stretch>
        </p:blipFill>
        <p:spPr bwMode="auto">
          <a:xfrm>
            <a:off x="1104900" y="1114425"/>
            <a:ext cx="6934200" cy="3762375"/>
          </a:xfrm>
          <a:prstGeom prst="rect">
            <a:avLst/>
          </a:prstGeom>
          <a:noFill/>
        </p:spPr>
      </p:pic>
      <p:sp>
        <p:nvSpPr>
          <p:cNvPr id="3" name="Rectangle 1"/>
          <p:cNvSpPr>
            <a:spLocks noChangeArrowheads="1"/>
          </p:cNvSpPr>
          <p:nvPr/>
        </p:nvSpPr>
        <p:spPr bwMode="auto">
          <a:xfrm>
            <a:off x="3505200" y="3429000"/>
            <a:ext cx="2971800" cy="280076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6600" b="0" i="0" u="none" strike="noStrike" cap="none" normalizeH="0" baseline="0" dirty="0" smtClean="0">
              <a:ln>
                <a:noFill/>
              </a:ln>
              <a:solidFill>
                <a:srgbClr val="00B0F0"/>
              </a:solidFill>
              <a:effectLst/>
              <a:latin typeface="Times New Roman" pitchFamily="18" charset="0"/>
              <a:ea typeface="Calibri" pitchFamily="34" charset="0"/>
              <a:cs typeface="Times New Roman" pitchFamily="18" charset="0"/>
            </a:endParaRPr>
          </a:p>
          <a:p>
            <a:pPr lvl="0" algn="ctr" fontAlgn="base">
              <a:spcBef>
                <a:spcPct val="0"/>
              </a:spcBef>
              <a:spcAft>
                <a:spcPct val="0"/>
              </a:spcAft>
            </a:pPr>
            <a:endParaRPr lang="en-US" sz="6600" b="1" dirty="0" smtClean="0">
              <a:solidFill>
                <a:schemeClr val="accent2">
                  <a:lumMod val="75000"/>
                </a:schemeClr>
              </a:solidFill>
            </a:endParaRPr>
          </a:p>
          <a:p>
            <a:pPr lvl="0" algn="ctr" fontAlgn="base">
              <a:spcBef>
                <a:spcPct val="0"/>
              </a:spcBef>
              <a:spcAft>
                <a:spcPct val="0"/>
              </a:spcAft>
            </a:pPr>
            <a:r>
              <a:rPr lang="en-US" sz="4400" b="1" dirty="0" smtClean="0">
                <a:solidFill>
                  <a:srgbClr val="009900"/>
                </a:solidFill>
              </a:rPr>
              <a:t>THANK YOU</a:t>
            </a:r>
            <a:endParaRPr lang="en-US" sz="4400" dirty="0" smtClean="0">
              <a:solidFill>
                <a:srgbClr val="009900"/>
              </a:solidFill>
              <a:latin typeface="Times New Roman" pitchFamily="18" charset="0"/>
              <a:ea typeface="Calibri" pitchFamily="34"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pic for ppt\istockphoto-1442904386-1024x1024.jpg"/>
          <p:cNvPicPr>
            <a:picLocks noChangeAspect="1" noChangeArrowheads="1"/>
          </p:cNvPicPr>
          <p:nvPr/>
        </p:nvPicPr>
        <p:blipFill>
          <a:blip r:embed="rId2"/>
          <a:srcRect/>
          <a:stretch>
            <a:fillRect/>
          </a:stretch>
        </p:blipFill>
        <p:spPr bwMode="auto">
          <a:xfrm>
            <a:off x="228600" y="381000"/>
            <a:ext cx="8686800" cy="60960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533400"/>
            <a:ext cx="8382000" cy="6230243"/>
          </a:xfrm>
          <a:prstGeom prst="rect">
            <a:avLst/>
          </a:prstGeom>
        </p:spPr>
        <p:txBody>
          <a:bodyPr wrap="square">
            <a:spAutoFit/>
          </a:bodyPr>
          <a:lstStyle/>
          <a:p>
            <a:pPr>
              <a:buFont typeface="Arial" pitchFamily="34" charset="0"/>
              <a:buChar char="•"/>
            </a:pPr>
            <a:r>
              <a:rPr lang="en-US" sz="3200" dirty="0" smtClean="0">
                <a:solidFill>
                  <a:srgbClr val="FF0000"/>
                </a:solidFill>
              </a:rPr>
              <a:t>The heroines of </a:t>
            </a:r>
            <a:r>
              <a:rPr lang="en-US" sz="3200" dirty="0" err="1" smtClean="0">
                <a:solidFill>
                  <a:srgbClr val="FF0000"/>
                </a:solidFill>
              </a:rPr>
              <a:t>Kālidāsa’s</a:t>
            </a:r>
            <a:r>
              <a:rPr lang="en-US" sz="3200" dirty="0" smtClean="0">
                <a:solidFill>
                  <a:srgbClr val="FF0000"/>
                </a:solidFill>
              </a:rPr>
              <a:t> literature have been portrayed as the daughters of nature. Not only that the great poet </a:t>
            </a:r>
            <a:r>
              <a:rPr lang="en-US" sz="3200" dirty="0" err="1" smtClean="0">
                <a:solidFill>
                  <a:srgbClr val="FF0000"/>
                </a:solidFill>
              </a:rPr>
              <a:t>Kālidāsa</a:t>
            </a:r>
            <a:r>
              <a:rPr lang="en-US" sz="3200" dirty="0" smtClean="0">
                <a:solidFill>
                  <a:srgbClr val="FF0000"/>
                </a:solidFill>
              </a:rPr>
              <a:t> depicts the principle of environmental ethics through the activities of his heroines. </a:t>
            </a:r>
          </a:p>
          <a:p>
            <a:pPr>
              <a:buFont typeface="Arial" pitchFamily="34" charset="0"/>
              <a:buChar char="•"/>
            </a:pPr>
            <a:endParaRPr lang="en-US" sz="3200" dirty="0" smtClean="0">
              <a:solidFill>
                <a:srgbClr val="FF0000"/>
              </a:solidFill>
            </a:endParaRPr>
          </a:p>
          <a:p>
            <a:pPr>
              <a:buFont typeface="Arial" pitchFamily="34" charset="0"/>
              <a:buChar char="•"/>
            </a:pPr>
            <a:r>
              <a:rPr lang="en-US" sz="3200" dirty="0" err="1" smtClean="0">
                <a:solidFill>
                  <a:srgbClr val="0000FF"/>
                </a:solidFill>
              </a:rPr>
              <a:t>Pārvatī</a:t>
            </a:r>
            <a:r>
              <a:rPr lang="en-US" sz="3200" dirty="0" smtClean="0">
                <a:solidFill>
                  <a:srgbClr val="0000FF"/>
                </a:solidFill>
              </a:rPr>
              <a:t> (</a:t>
            </a:r>
            <a:r>
              <a:rPr lang="en-US" sz="3200" i="1" dirty="0" err="1" smtClean="0">
                <a:solidFill>
                  <a:srgbClr val="0000FF"/>
                </a:solidFill>
              </a:rPr>
              <a:t>Kumārasambhavam</a:t>
            </a:r>
            <a:r>
              <a:rPr lang="en-US" sz="3200" dirty="0" smtClean="0">
                <a:solidFill>
                  <a:srgbClr val="0000FF"/>
                </a:solidFill>
              </a:rPr>
              <a:t>), </a:t>
            </a:r>
            <a:r>
              <a:rPr lang="en-US" sz="3200" dirty="0" err="1" smtClean="0">
                <a:solidFill>
                  <a:srgbClr val="0000FF"/>
                </a:solidFill>
              </a:rPr>
              <a:t>Śakuntalā</a:t>
            </a:r>
            <a:r>
              <a:rPr lang="en-US" sz="3200" dirty="0" smtClean="0">
                <a:solidFill>
                  <a:srgbClr val="0000FF"/>
                </a:solidFill>
              </a:rPr>
              <a:t> (</a:t>
            </a:r>
            <a:r>
              <a:rPr lang="en-US" sz="3200" i="1" dirty="0" err="1" smtClean="0">
                <a:solidFill>
                  <a:srgbClr val="0000FF"/>
                </a:solidFill>
              </a:rPr>
              <a:t>Abhijňānaśākuntalam</a:t>
            </a:r>
            <a:r>
              <a:rPr lang="en-US" sz="3200" dirty="0" smtClean="0">
                <a:solidFill>
                  <a:srgbClr val="0000FF"/>
                </a:solidFill>
              </a:rPr>
              <a:t>), </a:t>
            </a:r>
            <a:r>
              <a:rPr lang="en-US" sz="3200" dirty="0" err="1" smtClean="0">
                <a:solidFill>
                  <a:srgbClr val="0000FF"/>
                </a:solidFill>
              </a:rPr>
              <a:t>Yakṣapatnī</a:t>
            </a:r>
            <a:r>
              <a:rPr lang="en-US" sz="3200" dirty="0" smtClean="0">
                <a:solidFill>
                  <a:srgbClr val="0000FF"/>
                </a:solidFill>
              </a:rPr>
              <a:t> (</a:t>
            </a:r>
            <a:r>
              <a:rPr lang="en-US" sz="3200" i="1" dirty="0" err="1" smtClean="0">
                <a:solidFill>
                  <a:srgbClr val="0000FF"/>
                </a:solidFill>
              </a:rPr>
              <a:t>Meghadūdam</a:t>
            </a:r>
            <a:r>
              <a:rPr lang="en-US" sz="3200" dirty="0" smtClean="0">
                <a:solidFill>
                  <a:srgbClr val="0000FF"/>
                </a:solidFill>
              </a:rPr>
              <a:t>), </a:t>
            </a:r>
            <a:r>
              <a:rPr lang="en-US" sz="3200" dirty="0" err="1" smtClean="0">
                <a:solidFill>
                  <a:srgbClr val="0000FF"/>
                </a:solidFill>
              </a:rPr>
              <a:t>Induma</a:t>
            </a:r>
            <a:r>
              <a:rPr lang="en-US" sz="3200" dirty="0" err="1" smtClean="0">
                <a:solidFill>
                  <a:srgbClr val="0000FF"/>
                </a:solidFill>
              </a:rPr>
              <a:t>tī</a:t>
            </a:r>
            <a:r>
              <a:rPr lang="en-US" sz="3200" dirty="0" smtClean="0">
                <a:solidFill>
                  <a:srgbClr val="0000FF"/>
                </a:solidFill>
              </a:rPr>
              <a:t> </a:t>
            </a:r>
            <a:r>
              <a:rPr lang="en-US" sz="3200" dirty="0" smtClean="0">
                <a:solidFill>
                  <a:srgbClr val="0000FF"/>
                </a:solidFill>
              </a:rPr>
              <a:t>(</a:t>
            </a:r>
            <a:r>
              <a:rPr lang="en-US" sz="3200" i="1" dirty="0" err="1" smtClean="0">
                <a:solidFill>
                  <a:srgbClr val="0000FF"/>
                </a:solidFill>
              </a:rPr>
              <a:t>Raghuvaṃśam</a:t>
            </a:r>
            <a:r>
              <a:rPr lang="en-US" sz="3200" dirty="0" smtClean="0">
                <a:solidFill>
                  <a:srgbClr val="0000FF"/>
                </a:solidFill>
              </a:rPr>
              <a:t>), </a:t>
            </a:r>
            <a:r>
              <a:rPr lang="en-US" sz="3200" dirty="0" err="1" smtClean="0">
                <a:solidFill>
                  <a:srgbClr val="0000FF"/>
                </a:solidFill>
              </a:rPr>
              <a:t>Mālavikā</a:t>
            </a:r>
            <a:r>
              <a:rPr lang="en-US" sz="3200" dirty="0" smtClean="0">
                <a:solidFill>
                  <a:srgbClr val="0000FF"/>
                </a:solidFill>
              </a:rPr>
              <a:t> (</a:t>
            </a:r>
            <a:r>
              <a:rPr lang="en-US" sz="3200" i="1" dirty="0" err="1" smtClean="0">
                <a:solidFill>
                  <a:srgbClr val="0000FF"/>
                </a:solidFill>
              </a:rPr>
              <a:t>Mālavikāgnimitram</a:t>
            </a:r>
            <a:r>
              <a:rPr lang="en-US" sz="3200" dirty="0" smtClean="0">
                <a:solidFill>
                  <a:srgbClr val="0000FF"/>
                </a:solidFill>
              </a:rPr>
              <a:t>) </a:t>
            </a:r>
            <a:r>
              <a:rPr lang="en-US" sz="3200" dirty="0" smtClean="0">
                <a:solidFill>
                  <a:srgbClr val="FF0000"/>
                </a:solidFill>
              </a:rPr>
              <a:t>almost all heroines of </a:t>
            </a:r>
            <a:r>
              <a:rPr lang="en-US" sz="3200" dirty="0" err="1" smtClean="0">
                <a:solidFill>
                  <a:srgbClr val="FF0000"/>
                </a:solidFill>
              </a:rPr>
              <a:t>Kālidāsa</a:t>
            </a:r>
            <a:r>
              <a:rPr lang="en-US" sz="3200" dirty="0" smtClean="0">
                <a:solidFill>
                  <a:srgbClr val="FF0000"/>
                </a:solidFill>
              </a:rPr>
              <a:t> nurtured plants and trees like their own children. </a:t>
            </a:r>
            <a:endParaRPr lang="en-US" sz="3200" dirty="0">
              <a:solidFill>
                <a:srgbClr val="FF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33400"/>
            <a:ext cx="8991600" cy="5509200"/>
          </a:xfrm>
          <a:prstGeom prst="rect">
            <a:avLst/>
          </a:prstGeom>
        </p:spPr>
        <p:txBody>
          <a:bodyPr wrap="square">
            <a:spAutoFit/>
          </a:bodyPr>
          <a:lstStyle/>
          <a:p>
            <a:pPr>
              <a:buFont typeface="Arial" pitchFamily="34" charset="0"/>
              <a:buChar char="•"/>
            </a:pPr>
            <a:r>
              <a:rPr lang="en-US" sz="3200" dirty="0" smtClean="0"/>
              <a:t>They had so much affection for their plants that the commentator of </a:t>
            </a:r>
            <a:r>
              <a:rPr lang="en-US" sz="3200" i="1" dirty="0" err="1" smtClean="0"/>
              <a:t>Meghadūtam</a:t>
            </a:r>
            <a:r>
              <a:rPr lang="en-US" sz="3200" dirty="0" smtClean="0"/>
              <a:t>, </a:t>
            </a:r>
            <a:r>
              <a:rPr lang="en-US" sz="3200" dirty="0" err="1" smtClean="0"/>
              <a:t>PurnaSaraswati</a:t>
            </a:r>
            <a:r>
              <a:rPr lang="en-US" sz="3200" dirty="0" smtClean="0"/>
              <a:t> says, “</a:t>
            </a:r>
            <a:r>
              <a:rPr lang="en-US" sz="3200" i="1" dirty="0" err="1" smtClean="0">
                <a:solidFill>
                  <a:srgbClr val="FF0000"/>
                </a:solidFill>
              </a:rPr>
              <a:t>priyayānatutadīyacherījanena</a:t>
            </a:r>
            <a:r>
              <a:rPr lang="en-US" sz="3200" i="1" dirty="0" smtClean="0">
                <a:solidFill>
                  <a:srgbClr val="FF0000"/>
                </a:solidFill>
              </a:rPr>
              <a:t>….</a:t>
            </a:r>
            <a:r>
              <a:rPr lang="en-US" sz="3200" i="1" dirty="0" err="1" smtClean="0">
                <a:solidFill>
                  <a:srgbClr val="FF0000"/>
                </a:solidFill>
              </a:rPr>
              <a:t>bātsyalyātsvayamebaparipoṣita</a:t>
            </a:r>
            <a:r>
              <a:rPr lang="en-US" sz="3200" dirty="0" smtClean="0">
                <a:solidFill>
                  <a:srgbClr val="FF0000"/>
                </a:solidFill>
              </a:rPr>
              <a:t>.” </a:t>
            </a:r>
          </a:p>
          <a:p>
            <a:pPr>
              <a:buFont typeface="Arial" pitchFamily="34" charset="0"/>
              <a:buChar char="•"/>
            </a:pPr>
            <a:endParaRPr lang="en-US" sz="3200" dirty="0" smtClean="0">
              <a:solidFill>
                <a:srgbClr val="FF0000"/>
              </a:solidFill>
            </a:endParaRPr>
          </a:p>
          <a:p>
            <a:pPr>
              <a:buFont typeface="Arial" pitchFamily="34" charset="0"/>
              <a:buChar char="•"/>
            </a:pPr>
            <a:endParaRPr lang="en-US" sz="3200" dirty="0" smtClean="0">
              <a:solidFill>
                <a:srgbClr val="FF0000"/>
              </a:solidFill>
            </a:endParaRPr>
          </a:p>
          <a:p>
            <a:pPr>
              <a:buFont typeface="Arial" pitchFamily="34" charset="0"/>
              <a:buChar char="•"/>
            </a:pPr>
            <a:r>
              <a:rPr lang="en-US" sz="3200" dirty="0" smtClean="0"/>
              <a:t>The heroines of </a:t>
            </a:r>
            <a:r>
              <a:rPr lang="en-US" sz="3200" dirty="0" err="1" smtClean="0"/>
              <a:t>Kālidāsa’s</a:t>
            </a:r>
            <a:r>
              <a:rPr lang="en-US" sz="3200" dirty="0" smtClean="0"/>
              <a:t> literature who are either queens or princesses never left their beloved plants to servants or maids for nursing or care. They always took utmost care of their plants themselves. </a:t>
            </a:r>
          </a:p>
          <a:p>
            <a:pPr>
              <a:buFont typeface="Arial" pitchFamily="34" charset="0"/>
              <a:buChar char="•"/>
            </a:pPr>
            <a:endParaRPr lang="en-US" sz="3200" dirty="0">
              <a:solidFill>
                <a:srgbClr val="FF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304800" y="990600"/>
            <a:ext cx="8610600" cy="38472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 typeface="Arial" pitchFamily="34" charset="0"/>
              <a:buChar char="•"/>
              <a:tabLst/>
            </a:pPr>
            <a:endPar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 typeface="Arial" pitchFamily="34" charset="0"/>
              <a:buChar char="•"/>
              <a:tabLst/>
            </a:pPr>
            <a:r>
              <a:rPr kumimoji="0" lang="en-US" sz="2800" b="0" i="0" u="none" strike="noStrike" cap="none" normalizeH="0" baseline="0" dirty="0" err="1" smtClean="0">
                <a:ln>
                  <a:noFill/>
                </a:ln>
                <a:solidFill>
                  <a:srgbClr val="FF0000"/>
                </a:solidFill>
                <a:effectLst/>
                <a:ea typeface="Calibri" pitchFamily="34" charset="0"/>
                <a:cs typeface="Times New Roman" pitchFamily="18" charset="0"/>
              </a:rPr>
              <a:t>Śakuntalā</a:t>
            </a:r>
            <a:r>
              <a:rPr kumimoji="0" lang="en-US" sz="2800" b="0" i="0" u="none" strike="noStrike" cap="none" normalizeH="0" baseline="0" dirty="0" smtClean="0">
                <a:ln>
                  <a:noFill/>
                </a:ln>
                <a:solidFill>
                  <a:srgbClr val="FF0000"/>
                </a:solidFill>
                <a:effectLst/>
                <a:ea typeface="Calibri" pitchFamily="34" charset="0"/>
                <a:cs typeface="Times New Roman" pitchFamily="18" charset="0"/>
              </a:rPr>
              <a:t> never took a single drop of water without watering the plants of the hermitage. Perhaps watering the trees was an obvious duty of the ladies who lived in the hermitage at that time. Although it was their obvious duty they did it eagerly. So </a:t>
            </a:r>
            <a:r>
              <a:rPr kumimoji="0" lang="en-US" sz="2800" b="0" i="0" u="none" strike="noStrike" cap="none" normalizeH="0" baseline="0" dirty="0" err="1" smtClean="0">
                <a:ln>
                  <a:noFill/>
                </a:ln>
                <a:solidFill>
                  <a:srgbClr val="FF0000"/>
                </a:solidFill>
                <a:effectLst/>
                <a:ea typeface="Calibri" pitchFamily="34" charset="0"/>
                <a:cs typeface="Times New Roman" pitchFamily="18" charset="0"/>
              </a:rPr>
              <a:t>Śakuntalā</a:t>
            </a:r>
            <a:r>
              <a:rPr kumimoji="0" lang="en-US" sz="2800" b="0" i="0" u="none" strike="noStrike" cap="none" normalizeH="0" baseline="0" dirty="0" smtClean="0">
                <a:ln>
                  <a:noFill/>
                </a:ln>
                <a:solidFill>
                  <a:srgbClr val="FF0000"/>
                </a:solidFill>
                <a:effectLst/>
                <a:ea typeface="Calibri" pitchFamily="34" charset="0"/>
                <a:cs typeface="Times New Roman" pitchFamily="18" charset="0"/>
              </a:rPr>
              <a:t> said, if </a:t>
            </a:r>
            <a:r>
              <a:rPr kumimoji="0" lang="en-US" sz="2800" b="0" i="0" u="none" strike="noStrike" cap="none" normalizeH="0" baseline="0" dirty="0" err="1" smtClean="0">
                <a:ln>
                  <a:noFill/>
                </a:ln>
                <a:solidFill>
                  <a:srgbClr val="FF0000"/>
                </a:solidFill>
                <a:effectLst/>
                <a:ea typeface="Calibri" pitchFamily="34" charset="0"/>
                <a:cs typeface="Times New Roman" pitchFamily="18" charset="0"/>
              </a:rPr>
              <a:t>Kaṇva</a:t>
            </a:r>
            <a:r>
              <a:rPr kumimoji="0" lang="en-US" sz="2800" b="0" i="0" u="none" strike="noStrike" cap="none" normalizeH="0" baseline="0" dirty="0" smtClean="0">
                <a:ln>
                  <a:noFill/>
                </a:ln>
                <a:solidFill>
                  <a:srgbClr val="FF0000"/>
                </a:solidFill>
                <a:effectLst/>
                <a:ea typeface="Calibri" pitchFamily="34" charset="0"/>
                <a:cs typeface="Times New Roman" pitchFamily="18" charset="0"/>
              </a:rPr>
              <a:t> had not ordered her to water the trees she must have done it. </a:t>
            </a:r>
          </a:p>
          <a:p>
            <a:pPr marL="0" marR="0" lvl="0" indent="0" algn="just" defTabSz="914400" rtl="0" eaLnBrk="1" fontAlgn="base" latinLnBrk="0" hangingPunct="1">
              <a:lnSpc>
                <a:spcPct val="100000"/>
              </a:lnSpc>
              <a:spcBef>
                <a:spcPct val="0"/>
              </a:spcBef>
              <a:spcAft>
                <a:spcPct val="0"/>
              </a:spcAft>
              <a:buClrTx/>
              <a:buSzTx/>
              <a:buFont typeface="Arial" pitchFamily="34" charset="0"/>
              <a:buChar char="•"/>
              <a:tabLst/>
            </a:pPr>
            <a:endParaRPr lang="en-US" sz="2800" dirty="0" smtClean="0">
              <a:solidFill>
                <a:srgbClr val="009900"/>
              </a:solidFill>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tabLst/>
            </a:pPr>
            <a:endParaRPr lang="en-US" sz="2400" dirty="0" smtClean="0">
              <a:ea typeface="Calibri" pitchFamily="34"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524000"/>
            <a:ext cx="8610600" cy="3108543"/>
          </a:xfrm>
          <a:prstGeom prst="rect">
            <a:avLst/>
          </a:prstGeom>
        </p:spPr>
        <p:txBody>
          <a:bodyPr wrap="square">
            <a:spAutoFit/>
          </a:bodyPr>
          <a:lstStyle/>
          <a:p>
            <a:pPr lvl="0" algn="just" fontAlgn="base">
              <a:spcBef>
                <a:spcPct val="0"/>
              </a:spcBef>
              <a:spcAft>
                <a:spcPct val="0"/>
              </a:spcAft>
              <a:buFont typeface="Arial" pitchFamily="34" charset="0"/>
              <a:buChar char="•"/>
            </a:pPr>
            <a:r>
              <a:rPr lang="en-US" sz="2800" dirty="0" smtClean="0">
                <a:solidFill>
                  <a:srgbClr val="009900"/>
                </a:solidFill>
                <a:ea typeface="Calibri" pitchFamily="34" charset="0"/>
                <a:cs typeface="Times New Roman" pitchFamily="18" charset="0"/>
              </a:rPr>
              <a:t>Actually in the garden of the hermitage there was a trench or basin at the root of the trees for holding water when poured. The girls had to pour that trench which was really a tough job for them. But they did it regularly because they knew the young trees, the grown up trees could not be able to become full grown trees without being watered. </a:t>
            </a:r>
            <a:endParaRPr lang="en-US" sz="2800" dirty="0" smtClean="0">
              <a:solidFill>
                <a:srgbClr val="009900"/>
              </a:solidFill>
              <a:ea typeface="Calibri" pitchFamily="34"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
            <a:ext cx="8610600" cy="4401205"/>
          </a:xfrm>
          <a:prstGeom prst="rect">
            <a:avLst/>
          </a:prstGeom>
        </p:spPr>
        <p:txBody>
          <a:bodyPr wrap="square">
            <a:spAutoFit/>
          </a:bodyPr>
          <a:lstStyle/>
          <a:p>
            <a:pPr lvl="0" algn="just" fontAlgn="base">
              <a:spcBef>
                <a:spcPct val="0"/>
              </a:spcBef>
              <a:spcAft>
                <a:spcPct val="0"/>
              </a:spcAft>
              <a:buFont typeface="Arial" pitchFamily="34" charset="0"/>
              <a:buChar char="•"/>
            </a:pPr>
            <a:endParaRPr lang="en-US" sz="2800" dirty="0" smtClean="0">
              <a:ea typeface="Calibri" pitchFamily="34" charset="0"/>
              <a:cs typeface="Times New Roman" pitchFamily="18" charset="0"/>
            </a:endParaRPr>
          </a:p>
          <a:p>
            <a:pPr lvl="0" algn="just" fontAlgn="base">
              <a:spcBef>
                <a:spcPct val="0"/>
              </a:spcBef>
              <a:spcAft>
                <a:spcPct val="0"/>
              </a:spcAft>
              <a:buFont typeface="Arial" pitchFamily="34" charset="0"/>
              <a:buChar char="•"/>
            </a:pPr>
            <a:r>
              <a:rPr lang="en-US" sz="2800" dirty="0" smtClean="0">
                <a:ea typeface="Calibri" pitchFamily="34" charset="0"/>
                <a:cs typeface="Times New Roman" pitchFamily="18" charset="0"/>
              </a:rPr>
              <a:t>The hermit- daughters quitted the place immediately after the watering was over, because they wanted to inspire confidence in the birds who were accustomed to drink water from the basins round the roots of the trees. The girls were aware about that, the birds and other animals who came to drink water from the trench should not be disturbed.</a:t>
            </a:r>
          </a:p>
          <a:p>
            <a:pPr lvl="0" algn="just" fontAlgn="base">
              <a:spcBef>
                <a:spcPct val="0"/>
              </a:spcBef>
              <a:spcAft>
                <a:spcPct val="0"/>
              </a:spcAft>
              <a:buFont typeface="Arial" pitchFamily="34" charset="0"/>
              <a:buChar char="•"/>
            </a:pPr>
            <a:endParaRPr lang="en-US" sz="2800" dirty="0" smtClean="0">
              <a:cs typeface="Times New Roman" pitchFamily="18" charset="0"/>
            </a:endParaRPr>
          </a:p>
          <a:p>
            <a:pPr lvl="0" algn="just" fontAlgn="base">
              <a:spcBef>
                <a:spcPct val="0"/>
              </a:spcBef>
              <a:spcAft>
                <a:spcPct val="0"/>
              </a:spcAft>
              <a:buFont typeface="Arial" pitchFamily="34" charset="0"/>
              <a:buChar char="•"/>
            </a:pPr>
            <a:endParaRPr lang="en-US" sz="2800" dirty="0" smtClean="0">
              <a:cs typeface="Arial"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460</TotalTime>
  <Words>2106</Words>
  <Application>Microsoft Office PowerPoint</Application>
  <PresentationFormat>On-screen Show (4:3)</PresentationFormat>
  <Paragraphs>72</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  ENVIRONMENTAL ETHICS AND THE HEROINES OF KALIDĀSA’S LITERATURE: A LESSON FOR THE CONTEMPORARY SOCIETY  Dr. ArpitaTripathy   Dept. of Sanskrit Debra Thana Sahid Kshudiram Smriti Mahavidyalaya </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ENVIRONMENTAL ETHICS AND THE HEROINES OF KALIDĀSA’S LITERATURE: A LESSON FOR THE CONTEMPORARY SOCIETY  Dr. ArpitaTripathy   Dept. of Sanskrit Debra Thana Sahid Kshudiram Smriti Mahavidyalaya </dc:title>
  <dc:creator>Admin</dc:creator>
  <cp:lastModifiedBy>Windows User</cp:lastModifiedBy>
  <cp:revision>53</cp:revision>
  <dcterms:created xsi:type="dcterms:W3CDTF">2006-08-16T00:00:00Z</dcterms:created>
  <dcterms:modified xsi:type="dcterms:W3CDTF">2024-01-19T02:10:05Z</dcterms:modified>
</cp:coreProperties>
</file>